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3"/>
  </p:notesMasterIdLst>
  <p:sldIdLst>
    <p:sldId id="285" r:id="rId2"/>
    <p:sldId id="288" r:id="rId3"/>
    <p:sldId id="287" r:id="rId4"/>
    <p:sldId id="257" r:id="rId5"/>
    <p:sldId id="260" r:id="rId6"/>
    <p:sldId id="262" r:id="rId7"/>
    <p:sldId id="263" r:id="rId8"/>
    <p:sldId id="261" r:id="rId9"/>
    <p:sldId id="259" r:id="rId10"/>
    <p:sldId id="266" r:id="rId11"/>
    <p:sldId id="268" r:id="rId12"/>
    <p:sldId id="264" r:id="rId13"/>
    <p:sldId id="265" r:id="rId14"/>
    <p:sldId id="267" r:id="rId15"/>
    <p:sldId id="273" r:id="rId16"/>
    <p:sldId id="270" r:id="rId17"/>
    <p:sldId id="271" r:id="rId18"/>
    <p:sldId id="272" r:id="rId19"/>
    <p:sldId id="269" r:id="rId20"/>
    <p:sldId id="274" r:id="rId21"/>
    <p:sldId id="277" r:id="rId22"/>
    <p:sldId id="276" r:id="rId23"/>
    <p:sldId id="279" r:id="rId24"/>
    <p:sldId id="278" r:id="rId25"/>
    <p:sldId id="275" r:id="rId26"/>
    <p:sldId id="284" r:id="rId27"/>
    <p:sldId id="283" r:id="rId28"/>
    <p:sldId id="280" r:id="rId29"/>
    <p:sldId id="281" r:id="rId30"/>
    <p:sldId id="282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33" autoAdjust="0"/>
  </p:normalViewPr>
  <p:slideViewPr>
    <p:cSldViewPr snapToObjects="1">
      <p:cViewPr varScale="1">
        <p:scale>
          <a:sx n="64" d="100"/>
          <a:sy n="64" d="100"/>
        </p:scale>
        <p:origin x="-40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5AF39-B957-46DC-ABF4-659FA89A56EA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8DB20-3004-4B66-86DB-6A68ECF1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7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0553-416E-984F-BD4E-E968C4F6B6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4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DB20-3004-4B66-86DB-6A68ECF153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2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may decide how to conduct</a:t>
            </a:r>
            <a:r>
              <a:rPr lang="en-US" baseline="0" dirty="0" smtClean="0"/>
              <a:t> the Waste = Food Jeopardy game. This has been utilized in the classroom as a group competition, using classroom buzzers (available on </a:t>
            </a:r>
            <a:r>
              <a:rPr lang="en-US" baseline="0" dirty="0" err="1" smtClean="0"/>
              <a:t>Amazon.com</a:t>
            </a:r>
            <a:r>
              <a:rPr lang="en-US" baseline="0" dirty="0" smtClean="0"/>
              <a:t>) as you would the button on the Jeopardy game. Following is how I have used this previously: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1) Will draw an group #</a:t>
            </a:r>
          </a:p>
          <a:p>
            <a:pPr marL="0" indent="0">
              <a:buNone/>
            </a:pPr>
            <a:r>
              <a:rPr lang="en-US" dirty="0" smtClean="0"/>
              <a:t>2) Choose your category and $ amount</a:t>
            </a:r>
          </a:p>
          <a:p>
            <a:pPr marL="0" indent="0">
              <a:buNone/>
            </a:pPr>
            <a:r>
              <a:rPr lang="en-US" dirty="0" smtClean="0"/>
              <a:t>3) Confer with your team about the right answer</a:t>
            </a:r>
          </a:p>
          <a:p>
            <a:pPr marL="0" indent="0">
              <a:buNone/>
            </a:pPr>
            <a:r>
              <a:rPr lang="en-US" dirty="0" smtClean="0"/>
              <a:t>4) If you get the answer, you will have one more chance to play. </a:t>
            </a:r>
          </a:p>
          <a:p>
            <a:pPr marL="0" indent="0">
              <a:buNone/>
            </a:pPr>
            <a:r>
              <a:rPr lang="en-US" dirty="0" smtClean="0"/>
              <a:t>5) If you do not get the answer, another group can hit their button to answer and earn points</a:t>
            </a:r>
          </a:p>
          <a:p>
            <a:pPr marL="0" indent="0">
              <a:buNone/>
            </a:pPr>
            <a:r>
              <a:rPr lang="en-US" dirty="0" smtClean="0"/>
              <a:t>6) Then, the next group will have a chance</a:t>
            </a:r>
            <a:r>
              <a:rPr lang="en-US" baseline="0" dirty="0" smtClean="0"/>
              <a:t> to play. We </a:t>
            </a:r>
            <a:r>
              <a:rPr lang="en-US" dirty="0" smtClean="0"/>
              <a:t>will keep rotating through until all questions have been answered</a:t>
            </a:r>
          </a:p>
          <a:p>
            <a:pPr marL="0" indent="0">
              <a:buNone/>
            </a:pPr>
            <a:r>
              <a:rPr lang="en-US" dirty="0" smtClean="0"/>
              <a:t>7) Team with most $$ = Some incentive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DB20-3004-4B66-86DB-6A68ECF153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DB20-3004-4B66-86DB-6A68ECF153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0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0553-416E-984F-BD4E-E968C4F6B6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3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086-6CBB-494E-8AD2-D67372853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2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086-6CBB-494E-8AD2-D67372853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086-6CBB-494E-8AD2-D67372853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4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086-6CBB-494E-8AD2-D67372853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086-6CBB-494E-8AD2-D67372853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9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086-6CBB-494E-8AD2-D67372853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086-6CBB-494E-8AD2-D67372853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4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086-6CBB-494E-8AD2-D67372853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086-6CBB-494E-8AD2-D67372853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C086-6CBB-494E-8AD2-D67372853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0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91DE6-442D-D24A-9D76-5EC99ED4FC0C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C086-6CBB-494E-8AD2-D67372853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2037216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osette.armstrong@okstate.ed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9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8.xml"/><Relationship Id="rId2" Type="http://schemas.openxmlformats.org/officeDocument/2006/relationships/notesSlide" Target="../notesSlides/notes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7.xml"/><Relationship Id="rId5" Type="http://schemas.openxmlformats.org/officeDocument/2006/relationships/slide" Target="slide7.xml"/><Relationship Id="rId15" Type="http://schemas.openxmlformats.org/officeDocument/2006/relationships/slide" Target="slide24.xml"/><Relationship Id="rId23" Type="http://schemas.openxmlformats.org/officeDocument/2006/relationships/slide" Target="slide26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5.xml"/><Relationship Id="rId27" Type="http://schemas.openxmlformats.org/officeDocument/2006/relationships/slide" Target="slid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8600"/>
            <a:ext cx="3810000" cy="3375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43400"/>
            <a:ext cx="6186275" cy="2071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1371600" cy="6858000"/>
          </a:xfrm>
          <a:prstGeom prst="rect">
            <a:avLst/>
          </a:prstGeom>
          <a:gradFill flip="none" rotWithShape="1">
            <a:gsLst>
              <a:gs pos="76000">
                <a:srgbClr val="6C789A"/>
              </a:gs>
              <a:gs pos="0">
                <a:srgbClr val="161E46"/>
              </a:gs>
              <a:gs pos="99000">
                <a:schemeClr val="accent1">
                  <a:tint val="44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60549" y="4409720"/>
            <a:ext cx="1877851" cy="1938476"/>
            <a:chOff x="560549" y="4824184"/>
            <a:chExt cx="1532393" cy="1581865"/>
          </a:xfrm>
        </p:grpSpPr>
        <p:sp>
          <p:nvSpPr>
            <p:cNvPr id="7" name="Oval 6"/>
            <p:cNvSpPr/>
            <p:nvPr/>
          </p:nvSpPr>
          <p:spPr>
            <a:xfrm rot="16200000">
              <a:off x="535813" y="484892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04" y="5053947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05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The reuse of shipping crates as the floor boards of Ford’s Model A trucks was an early form of what type of “</a:t>
            </a:r>
            <a:r>
              <a:rPr lang="en-US" sz="4400" dirty="0" smtClean="0">
                <a:solidFill>
                  <a:srgbClr val="8064A2"/>
                </a:solidFill>
              </a:rPr>
              <a:t>cycling</a:t>
            </a:r>
            <a:r>
              <a:rPr lang="en-US" sz="4400" dirty="0" smtClean="0">
                <a:solidFill>
                  <a:schemeClr val="accent5"/>
                </a:solidFill>
              </a:rPr>
              <a:t>” __________.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22401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Upcycling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696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What country that once maximized the silt enriched banks of their primary river by creating irrigation ditches, now produces less than 50% of their own food?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572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Egypt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5181202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954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One of the earliest technical nutrients that was seen as highly valuable to nomads.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5915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Metals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30637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Until the creation of the ________, people would rid of their waste by throwing it out of windows or placing it outside their homes to be decomposed back into the natural environment.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32382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Sewage system 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It can take approximately ________ years for soil to build up one inch of its rich layers of microorganisms and nutrient flows.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724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500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173133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430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In this </a:t>
            </a:r>
            <a:r>
              <a:rPr lang="en-US" sz="4400" dirty="0" smtClean="0">
                <a:solidFill>
                  <a:srgbClr val="8064A2"/>
                </a:solidFill>
              </a:rPr>
              <a:t>metabolism</a:t>
            </a:r>
            <a:r>
              <a:rPr lang="en-US" sz="4400" dirty="0" smtClean="0">
                <a:solidFill>
                  <a:schemeClr val="accent5"/>
                </a:solidFill>
              </a:rPr>
              <a:t>, materials can contain some toxic substances, as long as it remains in a closed-loop system.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306" y="4741039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Technical Metabolism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5240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In order to achieve this </a:t>
            </a:r>
            <a:r>
              <a:rPr lang="en-US" sz="4400" dirty="0" smtClean="0">
                <a:solidFill>
                  <a:srgbClr val="8064A2"/>
                </a:solidFill>
              </a:rPr>
              <a:t>metabolism</a:t>
            </a:r>
            <a:r>
              <a:rPr lang="en-US" sz="4400" dirty="0" smtClean="0">
                <a:solidFill>
                  <a:schemeClr val="accent5"/>
                </a:solidFill>
              </a:rPr>
              <a:t>, NO toxic ingredients can be involved.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46279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Biological Metabolism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5181600"/>
            <a:ext cx="9143999" cy="1676400"/>
            <a:chOff x="0" y="5181600"/>
            <a:chExt cx="9143999" cy="1676400"/>
          </a:xfrm>
        </p:grpSpPr>
        <p:sp>
          <p:nvSpPr>
            <p:cNvPr id="8" name="Rectangle 7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3810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The main difference between the biological metabolism and the technical metabolism is that _________________________.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213444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The biological metabolism returns biological nutrients to nature/the ecosystem, while the technical metabolism reuses technical nutrients to recreate a product or create a new product. 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5181600"/>
            <a:ext cx="9143999" cy="1676400"/>
            <a:chOff x="0" y="5181600"/>
            <a:chExt cx="9143999" cy="1676400"/>
          </a:xfrm>
        </p:grpSpPr>
        <p:sp>
          <p:nvSpPr>
            <p:cNvPr id="8" name="Rectangle 7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5240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These </a:t>
            </a:r>
            <a:r>
              <a:rPr lang="en-US" sz="4400" dirty="0" smtClean="0">
                <a:solidFill>
                  <a:srgbClr val="8064A2"/>
                </a:solidFill>
              </a:rPr>
              <a:t>types of products </a:t>
            </a:r>
            <a:r>
              <a:rPr lang="en-US" sz="4400" dirty="0" smtClean="0">
                <a:solidFill>
                  <a:schemeClr val="accent5"/>
                </a:solidFill>
              </a:rPr>
              <a:t>can be tossed on the ground or compost heap to safely biodegrade after use.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572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Products of Consumption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9144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 These </a:t>
            </a:r>
            <a:r>
              <a:rPr lang="en-US" sz="4400" dirty="0" smtClean="0">
                <a:solidFill>
                  <a:srgbClr val="8064A2"/>
                </a:solidFill>
              </a:rPr>
              <a:t>types of products </a:t>
            </a:r>
            <a:r>
              <a:rPr lang="en-US" sz="4400" dirty="0" smtClean="0">
                <a:solidFill>
                  <a:schemeClr val="accent5"/>
                </a:solidFill>
              </a:rPr>
              <a:t>can be recycled infinitely while retaining the same or better value in the next life.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35358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Products of Service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F4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Note to Instructor</a:t>
            </a:r>
            <a:endParaRPr lang="en-US" b="1" dirty="0">
              <a:solidFill>
                <a:srgbClr val="161E46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4076700" y="1790699"/>
            <a:ext cx="990599" cy="9296400"/>
          </a:xfrm>
          <a:prstGeom prst="rect">
            <a:avLst/>
          </a:prstGeom>
          <a:gradFill flip="none" rotWithShape="1">
            <a:gsLst>
              <a:gs pos="76000">
                <a:srgbClr val="6C789A"/>
              </a:gs>
              <a:gs pos="0">
                <a:srgbClr val="161E46"/>
              </a:gs>
              <a:gs pos="99000">
                <a:schemeClr val="accent1">
                  <a:tint val="44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" y="5181600"/>
            <a:ext cx="1581865" cy="1532393"/>
          </a:xfrm>
          <a:prstGeom prst="ellipse">
            <a:avLst/>
          </a:prstGeom>
          <a:solidFill>
            <a:schemeClr val="bg1"/>
          </a:solidFill>
          <a:ln>
            <a:solidFill>
              <a:srgbClr val="161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92469"/>
            <a:ext cx="925569" cy="108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1371600"/>
            <a:ext cx="8229600" cy="76200"/>
          </a:xfrm>
          <a:prstGeom prst="rect">
            <a:avLst/>
          </a:prstGeom>
          <a:solidFill>
            <a:srgbClr val="161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106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activity is designed to follow the lecture module included in these materials and is directly related to the following sources:</a:t>
            </a:r>
          </a:p>
          <a:p>
            <a:r>
              <a:rPr lang="en-US" dirty="0" smtClean="0">
                <a:hlinkClick r:id="rId4"/>
              </a:rPr>
              <a:t>Video: The Next Industrial Revolution</a:t>
            </a:r>
            <a:r>
              <a:rPr lang="en-US" dirty="0" smtClean="0"/>
              <a:t> (Waste = Food segment, 23:44-36:31; also available on DVD)</a:t>
            </a:r>
          </a:p>
          <a:p>
            <a:r>
              <a:rPr lang="en-US" dirty="0" smtClean="0"/>
              <a:t>Reading: Waste = Food chapter (2004). In McDonough &amp; </a:t>
            </a:r>
            <a:r>
              <a:rPr lang="en-US" dirty="0" err="1" smtClean="0"/>
              <a:t>Braungart</a:t>
            </a:r>
            <a:r>
              <a:rPr lang="en-US" dirty="0" smtClean="0"/>
              <a:t>, </a:t>
            </a:r>
            <a:r>
              <a:rPr lang="en-US" i="1" dirty="0" smtClean="0"/>
              <a:t>Cradle to Cradle: Remaking the Way we Make Things.</a:t>
            </a:r>
            <a:r>
              <a:rPr lang="en-US" dirty="0" smtClean="0"/>
              <a:t> North Point Press.</a:t>
            </a:r>
          </a:p>
        </p:txBody>
      </p:sp>
    </p:spTree>
    <p:extLst>
      <p:ext uri="{BB962C8B-B14F-4D97-AF65-F5344CB8AC3E}">
        <p14:creationId xmlns:p14="http://schemas.microsoft.com/office/powerpoint/2010/main" val="18715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1085433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The traditional production-consumption </a:t>
            </a:r>
            <a:r>
              <a:rPr lang="en-US" sz="4400" dirty="0" smtClean="0">
                <a:solidFill>
                  <a:srgbClr val="8064A2"/>
                </a:solidFill>
              </a:rPr>
              <a:t>cycle </a:t>
            </a:r>
            <a:r>
              <a:rPr lang="en-US" sz="4400" dirty="0" smtClean="0">
                <a:solidFill>
                  <a:schemeClr val="accent5"/>
                </a:solidFill>
              </a:rPr>
              <a:t>where products are ours to experience until we are done using them and then they are disposed.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900" y="4876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Cradle-to-Grave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3900" y="1163836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The concept of ______ must be eliminated if humans are going to successfully adopt nature’s cradle-to-cradle system.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2773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Waste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8468" y="5185835"/>
            <a:ext cx="9143999" cy="1676400"/>
            <a:chOff x="0" y="5181600"/>
            <a:chExt cx="9143999" cy="1676400"/>
          </a:xfrm>
        </p:grpSpPr>
        <p:sp>
          <p:nvSpPr>
            <p:cNvPr id="8" name="Rectangle 7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3048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The concept that a product is designed to function efficiently while at the same time designed in such a way that it can be broken down at the end of it’s lifecycle and that EVERY part can be </a:t>
            </a:r>
            <a:r>
              <a:rPr lang="en-US" sz="4000" dirty="0" err="1" smtClean="0">
                <a:solidFill>
                  <a:schemeClr val="accent5"/>
                </a:solidFill>
              </a:rPr>
              <a:t>upcycled</a:t>
            </a:r>
            <a:r>
              <a:rPr lang="en-US" sz="4000" dirty="0" smtClean="0">
                <a:solidFill>
                  <a:schemeClr val="accent5"/>
                </a:solidFill>
              </a:rPr>
              <a:t> or repurposed.  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0393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Cradle-to-Cradle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1163836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8064A2"/>
                </a:solidFill>
              </a:rPr>
              <a:t>System (or sphere) </a:t>
            </a:r>
            <a:r>
              <a:rPr lang="en-US" sz="4400" dirty="0" smtClean="0">
                <a:solidFill>
                  <a:schemeClr val="accent5"/>
                </a:solidFill>
              </a:rPr>
              <a:t>of natural processes.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Biosphere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275478">
            <a:off x="731064" y="1878538"/>
            <a:ext cx="768117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2" action="ppaction://hlinksldjump"/>
              </a:rPr>
              <a:t>DOUBLE </a:t>
            </a:r>
          </a:p>
          <a:p>
            <a:pPr algn="ctr"/>
            <a:r>
              <a:rPr lang="en-US" sz="8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2" action="ppaction://hlinksldjump"/>
              </a:rPr>
              <a:t>JEOPARDY!!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" y="5181600"/>
            <a:ext cx="9143999" cy="1676400"/>
            <a:chOff x="0" y="5181600"/>
            <a:chExt cx="9143999" cy="1676400"/>
          </a:xfrm>
        </p:grpSpPr>
        <p:sp>
          <p:nvSpPr>
            <p:cNvPr id="5" name="Rectangle 4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3900" y="799505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The </a:t>
            </a:r>
            <a:r>
              <a:rPr lang="en-US" sz="4400" dirty="0" smtClean="0">
                <a:solidFill>
                  <a:srgbClr val="8064A2"/>
                </a:solidFill>
              </a:rPr>
              <a:t>system (or sphere)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chemeClr val="accent5"/>
                </a:solidFill>
              </a:rPr>
              <a:t>of human-created industrial processes.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0882" y="30480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Technosphere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181600"/>
            <a:ext cx="9143999" cy="1676400"/>
            <a:chOff x="0" y="5181600"/>
            <a:chExt cx="9143999" cy="1676400"/>
          </a:xfrm>
        </p:grpSpPr>
        <p:sp>
          <p:nvSpPr>
            <p:cNvPr id="8" name="Rectangle 7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8382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accent5"/>
                </a:solidFill>
              </a:rPr>
              <a:t>When a variety of materials are mixed together in the second life to create a new life that has </a:t>
            </a:r>
            <a:r>
              <a:rPr lang="en-US" sz="4400" i="1" dirty="0">
                <a:solidFill>
                  <a:schemeClr val="accent5"/>
                </a:solidFill>
              </a:rPr>
              <a:t>less value than the first</a:t>
            </a:r>
            <a:r>
              <a:rPr lang="en-US" sz="4400" dirty="0">
                <a:solidFill>
                  <a:schemeClr val="accent5"/>
                </a:solidFill>
              </a:rPr>
              <a:t>.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27738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Downcycling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181600"/>
            <a:ext cx="9143999" cy="1676400"/>
            <a:chOff x="0" y="5181600"/>
            <a:chExt cx="9143999" cy="1676400"/>
          </a:xfrm>
        </p:grpSpPr>
        <p:sp>
          <p:nvSpPr>
            <p:cNvPr id="6" name="Rectangle 5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645617"/>
            <a:ext cx="7696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accent5"/>
                </a:solidFill>
              </a:rPr>
              <a:t>The idea that a product or parts of a product can be broken apart and reused for either re-creation of the same product or a new product of the </a:t>
            </a:r>
            <a:r>
              <a:rPr lang="en-US" sz="4400" i="1" dirty="0">
                <a:solidFill>
                  <a:schemeClr val="accent5"/>
                </a:solidFill>
              </a:rPr>
              <a:t>equal or better value</a:t>
            </a:r>
            <a:r>
              <a:rPr lang="en-US" sz="4400" dirty="0">
                <a:solidFill>
                  <a:schemeClr val="accent5"/>
                </a:solidFill>
              </a:rPr>
              <a:t>.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9530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Upcycling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467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16764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accent5"/>
                </a:solidFill>
              </a:rPr>
              <a:t>When one cuts up their old underwear and uses the scrap pieces as rags, this is referred to as _________.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248874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 smtClean="0">
                <a:solidFill>
                  <a:schemeClr val="tx2"/>
                </a:solidFill>
              </a:rPr>
              <a:t>Reuse</a:t>
            </a:r>
            <a:r>
              <a:rPr lang="en-US" sz="2800" b="1" dirty="0" smtClean="0">
                <a:solidFill>
                  <a:schemeClr val="tx2"/>
                </a:solidFill>
              </a:rPr>
              <a:t> and </a:t>
            </a:r>
            <a:r>
              <a:rPr lang="en-US" sz="2800" b="1" dirty="0" err="1" smtClean="0">
                <a:solidFill>
                  <a:schemeClr val="tx2"/>
                </a:solidFill>
              </a:rPr>
              <a:t>downcycling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5509" y="9906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When one takes cotton t-shirts and sorts, separates, cuts, shreds, blends, cards and spins the material into new yarn for a new product.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942" y="4562801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An example of </a:t>
            </a:r>
            <a:r>
              <a:rPr lang="en-US" sz="2800" b="1" i="1" dirty="0" smtClean="0">
                <a:solidFill>
                  <a:schemeClr val="tx2"/>
                </a:solidFill>
              </a:rPr>
              <a:t>recycling</a:t>
            </a:r>
            <a:r>
              <a:rPr lang="en-US" sz="2800" b="1" dirty="0" smtClean="0">
                <a:solidFill>
                  <a:schemeClr val="tx2"/>
                </a:solidFill>
              </a:rPr>
              <a:t> and upcycling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609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1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1991" y="3227308"/>
            <a:ext cx="63420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halkduster"/>
                <a:cs typeface="Chalkduster"/>
              </a:rPr>
              <a:t>The Waste = Food Edition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38804934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10668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accent5"/>
                </a:solidFill>
              </a:rPr>
              <a:t>The difference between biodegradability and composting?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277633"/>
            <a:ext cx="57912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2"/>
                </a:solidFill>
              </a:rPr>
              <a:t>The difference between Upcycling and </a:t>
            </a:r>
            <a:r>
              <a:rPr lang="en-US" sz="2800" b="1" dirty="0" err="1">
                <a:solidFill>
                  <a:schemeClr val="tx2"/>
                </a:solidFill>
              </a:rPr>
              <a:t>Downcycling</a:t>
            </a:r>
            <a:r>
              <a:rPr lang="en-US" sz="2800" b="1" dirty="0">
                <a:solidFill>
                  <a:schemeClr val="tx2"/>
                </a:solidFill>
              </a:rPr>
              <a:t>. </a:t>
            </a:r>
            <a:r>
              <a:rPr lang="en-US" sz="2800" b="1" dirty="0" smtClean="0">
                <a:solidFill>
                  <a:schemeClr val="tx2"/>
                </a:solidFill>
              </a:rPr>
              <a:t>The former retains </a:t>
            </a:r>
            <a:r>
              <a:rPr lang="en-US" sz="2800" b="1" dirty="0">
                <a:solidFill>
                  <a:schemeClr val="tx2"/>
                </a:solidFill>
              </a:rPr>
              <a:t>its value in the second life and the latter does not.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  <a:p>
            <a:pPr algn="ctr"/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8600"/>
            <a:ext cx="3810000" cy="3375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43400"/>
            <a:ext cx="6186275" cy="2071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1371600" cy="6858000"/>
          </a:xfrm>
          <a:prstGeom prst="rect">
            <a:avLst/>
          </a:prstGeom>
          <a:gradFill flip="none" rotWithShape="1">
            <a:gsLst>
              <a:gs pos="76000">
                <a:srgbClr val="6C789A"/>
              </a:gs>
              <a:gs pos="0">
                <a:srgbClr val="161E46"/>
              </a:gs>
              <a:gs pos="99000">
                <a:schemeClr val="accent1">
                  <a:tint val="44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60549" y="4409720"/>
            <a:ext cx="1877851" cy="1938476"/>
            <a:chOff x="560549" y="4824184"/>
            <a:chExt cx="1532393" cy="1581865"/>
          </a:xfrm>
        </p:grpSpPr>
        <p:sp>
          <p:nvSpPr>
            <p:cNvPr id="7" name="Oval 6"/>
            <p:cNvSpPr/>
            <p:nvPr/>
          </p:nvSpPr>
          <p:spPr>
            <a:xfrm rot="16200000">
              <a:off x="535813" y="484892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815" y="5053947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524348" y="2589073"/>
            <a:ext cx="36572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Questions or comments about this module may be directed to:</a:t>
            </a:r>
          </a:p>
          <a:p>
            <a:r>
              <a:rPr lang="en-US" dirty="0" err="1" smtClean="0">
                <a:latin typeface="Helvetica"/>
                <a:cs typeface="Helvetica"/>
              </a:rPr>
              <a:t>Cosette</a:t>
            </a:r>
            <a:r>
              <a:rPr lang="en-US" dirty="0" smtClean="0">
                <a:latin typeface="Helvetica"/>
                <a:cs typeface="Helvetica"/>
              </a:rPr>
              <a:t> M. Armstrong, Ph.D.</a:t>
            </a:r>
          </a:p>
          <a:p>
            <a:r>
              <a:rPr lang="en-US" dirty="0" smtClean="0">
                <a:latin typeface="Helvetica"/>
                <a:cs typeface="Helvetica"/>
              </a:rPr>
              <a:t>Oklahoma State University</a:t>
            </a:r>
          </a:p>
          <a:p>
            <a:r>
              <a:rPr lang="en-US" dirty="0" smtClean="0">
                <a:latin typeface="Helvetica"/>
                <a:cs typeface="Helvetica"/>
                <a:hlinkClick r:id="rId6"/>
              </a:rPr>
              <a:t>Cosette.armstrong@okstate.edu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405-744-3818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905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28600"/>
            <a:ext cx="1295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24F1C"/>
                </a:solidFill>
              </a:rPr>
              <a:t>History </a:t>
            </a:r>
            <a:endParaRPr lang="en-US" dirty="0">
              <a:solidFill>
                <a:srgbClr val="824F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1295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Food Value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228600"/>
            <a:ext cx="1447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24F1C"/>
                </a:solidFill>
              </a:rPr>
              <a:t>Metabolisms</a:t>
            </a:r>
            <a:endParaRPr lang="en-US" dirty="0">
              <a:solidFill>
                <a:srgbClr val="824F1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2286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24F1C"/>
                </a:solidFill>
              </a:rPr>
              <a:t>Concepts</a:t>
            </a:r>
            <a:endParaRPr lang="en-US" dirty="0">
              <a:solidFill>
                <a:srgbClr val="824F1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1283" y="236071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24F1C"/>
                </a:solidFill>
              </a:rPr>
              <a:t>Cycling</a:t>
            </a:r>
            <a:endParaRPr lang="en-US" dirty="0">
              <a:solidFill>
                <a:srgbClr val="824F1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4800" y="7620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100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4800" y="19812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 action="ppaction://hlinksldjump"/>
              </a:rPr>
              <a:t>200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4800" y="32004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 action="ppaction://hlinksldjump"/>
              </a:rPr>
              <a:t>300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04800" y="44196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6" action="ppaction://hlinksldjump"/>
              </a:rPr>
              <a:t>400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04800" y="56388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7" action="ppaction://hlinksldjump"/>
              </a:rPr>
              <a:t>500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057400" y="7620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8" action="ppaction://hlinksldjump"/>
              </a:rPr>
              <a:t>100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057400" y="19812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9" action="ppaction://hlinksldjump"/>
              </a:rPr>
              <a:t>200</a:t>
            </a:r>
            <a:endParaRPr lang="en-US" dirty="0"/>
          </a:p>
        </p:txBody>
      </p:sp>
      <p:sp>
        <p:nvSpPr>
          <p:cNvPr id="46" name="Rectangle 45">
            <a:hlinkClick r:id="rId8" action="ppaction://hlinksldjump"/>
          </p:cNvPr>
          <p:cNvSpPr/>
          <p:nvPr/>
        </p:nvSpPr>
        <p:spPr>
          <a:xfrm>
            <a:off x="2057400" y="32004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0" action="ppaction://hlinksldjump"/>
              </a:rPr>
              <a:t>300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057400" y="44196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400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057400" y="56388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2" action="ppaction://hlinksldjump"/>
              </a:rPr>
              <a:t>500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886200" y="7620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3" action="ppaction://hlinksldjump"/>
              </a:rPr>
              <a:t>100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886200" y="19812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4" action="ppaction://hlinksldjump"/>
              </a:rPr>
              <a:t>200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886200" y="32004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5" action="ppaction://hlinksldjump"/>
              </a:rPr>
              <a:t>300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886200" y="44196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6" action="ppaction://hlinksldjump"/>
              </a:rPr>
              <a:t>400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886200" y="56388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7" action="ppaction://hlinksldjump"/>
              </a:rPr>
              <a:t>500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791200" y="7620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8" action="ppaction://hlinksldjump"/>
              </a:rPr>
              <a:t>100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791200" y="19812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9" action="ppaction://hlinksldjump"/>
              </a:rPr>
              <a:t>200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791200" y="32004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0" action="ppaction://hlinksldjump"/>
              </a:rPr>
              <a:t>300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791200" y="44196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1" action="ppaction://hlinksldjump"/>
              </a:rPr>
              <a:t>400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791200" y="56388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2" action="ppaction://hlinksldjump"/>
              </a:rPr>
              <a:t>500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543800" y="7620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3" action="ppaction://hlinksldjump"/>
              </a:rPr>
              <a:t>100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543800" y="19812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4" action="ppaction://hlinksldjump"/>
              </a:rPr>
              <a:t>200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543800" y="32004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5" action="ppaction://hlinksldjump"/>
              </a:rPr>
              <a:t>300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543800" y="44196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6" action="ppaction://hlinksldjump"/>
              </a:rPr>
              <a:t>400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7543800" y="5638800"/>
            <a:ext cx="1295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7" action="ppaction://hlinksldjump"/>
              </a:rPr>
              <a:t>500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192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A material or product that is designed to return to the soil is what type of </a:t>
            </a:r>
            <a:r>
              <a:rPr lang="en-US" sz="4400" dirty="0" smtClean="0">
                <a:solidFill>
                  <a:schemeClr val="accent4"/>
                </a:solidFill>
              </a:rPr>
              <a:t>nutrient</a:t>
            </a:r>
            <a:r>
              <a:rPr lang="en-US" sz="4400" dirty="0" smtClean="0">
                <a:solidFill>
                  <a:schemeClr val="accent5"/>
                </a:solidFill>
              </a:rPr>
              <a:t>?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962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Biological Nutrient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5181600"/>
            <a:ext cx="9143999" cy="1676401"/>
            <a:chOff x="1" y="5181600"/>
            <a:chExt cx="9143999" cy="1676401"/>
          </a:xfrm>
        </p:grpSpPr>
        <p:sp>
          <p:nvSpPr>
            <p:cNvPr id="6" name="Rectangle 5"/>
            <p:cNvSpPr/>
            <p:nvPr/>
          </p:nvSpPr>
          <p:spPr>
            <a:xfrm rot="5400000">
              <a:off x="4076701" y="1790702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0668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A material that is designed to be recycled infinitely is what type of </a:t>
            </a:r>
            <a:r>
              <a:rPr lang="en-US" sz="4400" dirty="0" smtClean="0">
                <a:solidFill>
                  <a:srgbClr val="8064A2"/>
                </a:solidFill>
              </a:rPr>
              <a:t>nutrient</a:t>
            </a:r>
            <a:r>
              <a:rPr lang="en-US" sz="4400" dirty="0" smtClean="0">
                <a:solidFill>
                  <a:schemeClr val="accent5"/>
                </a:solidFill>
              </a:rPr>
              <a:t>?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962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Technical Nutrient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5181600"/>
            <a:ext cx="9143999" cy="1676400"/>
            <a:chOff x="0" y="5181600"/>
            <a:chExt cx="9143999" cy="1676400"/>
          </a:xfrm>
        </p:grpSpPr>
        <p:sp>
          <p:nvSpPr>
            <p:cNvPr id="6" name="Rectangle 5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/>
                </a:solidFill>
              </a:rPr>
              <a:t>A </a:t>
            </a:r>
            <a:r>
              <a:rPr lang="en-US" sz="4400" dirty="0" smtClean="0">
                <a:solidFill>
                  <a:schemeClr val="accent5"/>
                </a:solidFill>
              </a:rPr>
              <a:t>product made of 100% synthetic material containing some toxic finishing would be a good candidate for what </a:t>
            </a:r>
            <a:r>
              <a:rPr lang="en-US" sz="4400" dirty="0" smtClean="0">
                <a:solidFill>
                  <a:srgbClr val="8064A2"/>
                </a:solidFill>
              </a:rPr>
              <a:t>metabolism</a:t>
            </a:r>
            <a:r>
              <a:rPr lang="en-US" sz="4400" dirty="0" smtClean="0">
                <a:solidFill>
                  <a:schemeClr val="accent5"/>
                </a:solidFill>
              </a:rPr>
              <a:t>?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7435" y="4490143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Technical Metabolism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8965" y="5181601"/>
            <a:ext cx="9143999" cy="1676400"/>
            <a:chOff x="0" y="5181600"/>
            <a:chExt cx="9143999" cy="1676400"/>
          </a:xfrm>
        </p:grpSpPr>
        <p:sp>
          <p:nvSpPr>
            <p:cNvPr id="12" name="Rectangle 11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572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/>
                </a:solidFill>
              </a:rPr>
              <a:t>A </a:t>
            </a:r>
            <a:r>
              <a:rPr lang="en-US" sz="4400" dirty="0" smtClean="0">
                <a:solidFill>
                  <a:schemeClr val="accent5"/>
                </a:solidFill>
              </a:rPr>
              <a:t>product made of a natural fiber and dyed with a non-toxic, natural dye would be a good candidate for what </a:t>
            </a:r>
            <a:r>
              <a:rPr lang="en-US" sz="4400" dirty="0" smtClean="0">
                <a:solidFill>
                  <a:srgbClr val="8064A2"/>
                </a:solidFill>
              </a:rPr>
              <a:t>metabolism</a:t>
            </a:r>
            <a:r>
              <a:rPr lang="en-US" sz="4400" dirty="0" smtClean="0">
                <a:solidFill>
                  <a:schemeClr val="accent5"/>
                </a:solidFill>
              </a:rPr>
              <a:t>?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798943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Biological Metabolism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46135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_____________ are “Frankenstein products”; mixtures of both technical and biological material in which neither can be salvaged.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22401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Monstrous Hybrids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5181600"/>
            <a:ext cx="9143999" cy="1676400"/>
            <a:chOff x="0" y="5181600"/>
            <a:chExt cx="9143999" cy="1676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4076700" y="1790701"/>
              <a:ext cx="990599" cy="9143999"/>
            </a:xfrm>
            <a:prstGeom prst="rect">
              <a:avLst/>
            </a:prstGeom>
            <a:gradFill flip="none" rotWithShape="1">
              <a:gsLst>
                <a:gs pos="76000">
                  <a:srgbClr val="6C789A"/>
                </a:gs>
                <a:gs pos="0">
                  <a:srgbClr val="161E46"/>
                </a:gs>
                <a:gs pos="99000">
                  <a:schemeClr val="accent1">
                    <a:tint val="44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5181600"/>
              <a:ext cx="1581865" cy="15323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61E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92469"/>
              <a:ext cx="925569" cy="10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239000" y="6172200"/>
            <a:ext cx="16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937</Words>
  <Application>Microsoft Office PowerPoint</Application>
  <PresentationFormat>On-screen Show (4:3)</PresentationFormat>
  <Paragraphs>131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Note to Instructor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Stephen F. Austin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Kathryn Adams</dc:creator>
  <cp:lastModifiedBy>Barbara</cp:lastModifiedBy>
  <cp:revision>94</cp:revision>
  <dcterms:created xsi:type="dcterms:W3CDTF">2013-10-29T16:05:40Z</dcterms:created>
  <dcterms:modified xsi:type="dcterms:W3CDTF">2014-11-08T02:08:58Z</dcterms:modified>
</cp:coreProperties>
</file>