
<file path=[Content_Types].xml><?xml version="1.0" encoding="utf-8"?>
<Types xmlns="http://schemas.openxmlformats.org/package/2006/content-types">
  <Default Extension="png" ContentType="image/png"/>
  <Default Extension="mpg" ContentType="vide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6" r:id="rId3"/>
    <p:sldId id="275" r:id="rId4"/>
    <p:sldId id="288" r:id="rId5"/>
    <p:sldId id="298" r:id="rId6"/>
    <p:sldId id="300" r:id="rId7"/>
    <p:sldId id="265" r:id="rId8"/>
    <p:sldId id="302" r:id="rId9"/>
    <p:sldId id="303" r:id="rId10"/>
    <p:sldId id="304" r:id="rId11"/>
    <p:sldId id="273" r:id="rId12"/>
    <p:sldId id="286" r:id="rId13"/>
    <p:sldId id="290"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 Jones" initials="NJ" lastIdx="5" clrIdx="0">
    <p:extLst>
      <p:ext uri="{19B8F6BF-5375-455C-9EA6-DF929625EA0E}">
        <p15:presenceInfo xmlns:p15="http://schemas.microsoft.com/office/powerpoint/2012/main" userId="S-1-5-21-57989841-1060284298-1708537768-3630" providerId="AD"/>
      </p:ext>
    </p:extLst>
  </p:cmAuthor>
  <p:cmAuthor id="2" name="Livy Seirer" initials="LS" lastIdx="2" clrIdx="1">
    <p:extLst>
      <p:ext uri="{19B8F6BF-5375-455C-9EA6-DF929625EA0E}">
        <p15:presenceInfo xmlns:p15="http://schemas.microsoft.com/office/powerpoint/2012/main" userId="Livy Sei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4DB"/>
    <a:srgbClr val="034F83"/>
    <a:srgbClr val="1A3B5E"/>
    <a:srgbClr val="000000"/>
    <a:srgbClr val="323232"/>
    <a:srgbClr val="7EB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19" autoAdjust="0"/>
  </p:normalViewPr>
  <p:slideViewPr>
    <p:cSldViewPr showGuides="1">
      <p:cViewPr varScale="1">
        <p:scale>
          <a:sx n="133" d="100"/>
          <a:sy n="133" d="100"/>
        </p:scale>
        <p:origin x="98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97B8F3-0781-4607-8DED-D0BE814C7C45}" type="datetimeFigureOut">
              <a:rPr lang="en-US" smtClean="0"/>
              <a:t>7/6/2016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BD4BD-DEB0-4CCC-965D-E9BE2C85107F}" type="slidenum">
              <a:rPr lang="en-US" smtClean="0"/>
              <a:t>‹#›</a:t>
            </a:fld>
            <a:endParaRPr lang="en-US"/>
          </a:p>
        </p:txBody>
      </p:sp>
    </p:spTree>
    <p:extLst>
      <p:ext uri="{BB962C8B-B14F-4D97-AF65-F5344CB8AC3E}">
        <p14:creationId xmlns:p14="http://schemas.microsoft.com/office/powerpoint/2010/main" val="94446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alpha val="60000"/>
                  </a:schemeClr>
                </a:solidFill>
                <a:latin typeface="Verdana" panose="020B0604030504040204" pitchFamily="34" charset="0"/>
                <a:cs typeface="Lato" panose="020F0502020204030203" pitchFamily="34" charset="0"/>
              </a:rPr>
              <a:t>The purpose of this module is to help you communicate to students the importance of the scientific method as a way of knowing. This module provides a way to share how the scientific process works so that when students read about scientific evidence and conclusions related to climate change, they value the scientific process and the outcomes communicated by scientific experts.</a:t>
            </a:r>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2</a:t>
            </a:fld>
            <a:endParaRPr lang="en-US"/>
          </a:p>
        </p:txBody>
      </p:sp>
    </p:spTree>
    <p:extLst>
      <p:ext uri="{BB962C8B-B14F-4D97-AF65-F5344CB8AC3E}">
        <p14:creationId xmlns:p14="http://schemas.microsoft.com/office/powerpoint/2010/main" val="180106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Testing is a key part of the process and supports the other three aspects: exploration and discovery; community analysis and feedback; and benefits and outcomes.</a:t>
            </a:r>
          </a:p>
        </p:txBody>
      </p:sp>
      <p:sp>
        <p:nvSpPr>
          <p:cNvPr id="4" name="Slide Number Placeholder 3"/>
          <p:cNvSpPr>
            <a:spLocks noGrp="1"/>
          </p:cNvSpPr>
          <p:nvPr>
            <p:ph type="sldNum" sz="quarter" idx="10"/>
          </p:nvPr>
        </p:nvSpPr>
        <p:spPr/>
        <p:txBody>
          <a:bodyPr/>
          <a:lstStyle/>
          <a:p>
            <a:fld id="{51ABD4BD-DEB0-4CCC-965D-E9BE2C85107F}" type="slidenum">
              <a:rPr lang="en-US" smtClean="0"/>
              <a:t>4</a:t>
            </a:fld>
            <a:endParaRPr lang="en-US"/>
          </a:p>
        </p:txBody>
      </p:sp>
    </p:spTree>
    <p:extLst>
      <p:ext uri="{BB962C8B-B14F-4D97-AF65-F5344CB8AC3E}">
        <p14:creationId xmlns:p14="http://schemas.microsoft.com/office/powerpoint/2010/main" val="158574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ts val="1500"/>
              </a:lnSpc>
              <a:buFont typeface="Arial" panose="020B0604020202020204" pitchFamily="34" charset="0"/>
              <a:buNone/>
            </a:pPr>
            <a:r>
              <a:rPr lang="en-US" sz="1200" dirty="0">
                <a:solidFill>
                  <a:srgbClr val="323232"/>
                </a:solidFill>
                <a:latin typeface="Verdana" panose="020B0604030504040204" pitchFamily="34" charset="0"/>
                <a:cs typeface="Lato" panose="020F0502020204030203" pitchFamily="34" charset="0"/>
              </a:rPr>
              <a:t>Conclusions</a:t>
            </a:r>
            <a:r>
              <a:rPr lang="en-US" sz="1200" baseline="0" dirty="0">
                <a:solidFill>
                  <a:srgbClr val="323232"/>
                </a:solidFill>
                <a:latin typeface="Verdana" panose="020B0604030504040204" pitchFamily="34" charset="0"/>
                <a:cs typeface="Lato" panose="020F0502020204030203" pitchFamily="34" charset="0"/>
              </a:rPr>
              <a:t> </a:t>
            </a:r>
            <a:r>
              <a:rPr lang="en-US" sz="1200" dirty="0">
                <a:solidFill>
                  <a:srgbClr val="323232"/>
                </a:solidFill>
                <a:latin typeface="Verdana" panose="020B0604030504040204" pitchFamily="34" charset="0"/>
                <a:cs typeface="Lato" panose="020F0502020204030203" pitchFamily="34" charset="0"/>
              </a:rPr>
              <a:t>must be reached through evidence—not explained through tradition, reliance on authority, revelation, belief, or other supernatural explanations.</a:t>
            </a:r>
          </a:p>
        </p:txBody>
      </p:sp>
      <p:sp>
        <p:nvSpPr>
          <p:cNvPr id="4" name="Slide Number Placeholder 3"/>
          <p:cNvSpPr>
            <a:spLocks noGrp="1"/>
          </p:cNvSpPr>
          <p:nvPr>
            <p:ph type="sldNum" sz="quarter" idx="10"/>
          </p:nvPr>
        </p:nvSpPr>
        <p:spPr/>
        <p:txBody>
          <a:bodyPr/>
          <a:lstStyle/>
          <a:p>
            <a:fld id="{51ABD4BD-DEB0-4CCC-965D-E9BE2C85107F}" type="slidenum">
              <a:rPr lang="en-US" smtClean="0"/>
              <a:t>5</a:t>
            </a:fld>
            <a:endParaRPr lang="en-US"/>
          </a:p>
        </p:txBody>
      </p:sp>
    </p:spTree>
    <p:extLst>
      <p:ext uri="{BB962C8B-B14F-4D97-AF65-F5344CB8AC3E}">
        <p14:creationId xmlns:p14="http://schemas.microsoft.com/office/powerpoint/2010/main" val="3080867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7</a:t>
            </a:fld>
            <a:endParaRPr lang="en-US"/>
          </a:p>
        </p:txBody>
      </p:sp>
    </p:spTree>
    <p:extLst>
      <p:ext uri="{BB962C8B-B14F-4D97-AF65-F5344CB8AC3E}">
        <p14:creationId xmlns:p14="http://schemas.microsoft.com/office/powerpoint/2010/main" val="257766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 important outcome to the scientific process is consensus building.</a:t>
            </a:r>
            <a:endParaRPr lang="en-US" dirty="0"/>
          </a:p>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8</a:t>
            </a:fld>
            <a:endParaRPr lang="en-US"/>
          </a:p>
        </p:txBody>
      </p:sp>
    </p:spTree>
    <p:extLst>
      <p:ext uri="{BB962C8B-B14F-4D97-AF65-F5344CB8AC3E}">
        <p14:creationId xmlns:p14="http://schemas.microsoft.com/office/powerpoint/2010/main" val="315697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Scientists come to consensus through the process outlined</a:t>
            </a:r>
            <a:r>
              <a:rPr lang="en-US" sz="1200" baseline="0" dirty="0">
                <a:solidFill>
                  <a:srgbClr val="323232"/>
                </a:solidFill>
                <a:latin typeface="Verdana" panose="020B0604030504040204" pitchFamily="34" charset="0"/>
                <a:cs typeface="Lato" panose="020F0502020204030203" pitchFamily="34" charset="0"/>
              </a:rPr>
              <a:t>.</a:t>
            </a:r>
            <a:endParaRPr lang="en-US" sz="1200" dirty="0">
              <a:solidFill>
                <a:srgbClr val="323232"/>
              </a:solidFill>
              <a:latin typeface="Verdana" panose="020B0604030504040204" pitchFamily="34" charset="0"/>
              <a:cs typeface="Lato" panose="020F0502020204030203"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1ABD4BD-DEB0-4CCC-965D-E9BE2C85107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1471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232"/>
                </a:solidFill>
                <a:latin typeface="Verdana" panose="020B0604030504040204" pitchFamily="34" charset="0"/>
                <a:cs typeface="Lato" panose="020F0502020204030203" pitchFamily="34" charset="0"/>
              </a:rPr>
              <a:t>https://youtu.be/jgg9VeFgh8E</a:t>
            </a:r>
          </a:p>
        </p:txBody>
      </p:sp>
      <p:sp>
        <p:nvSpPr>
          <p:cNvPr id="4" name="Slide Number Placeholder 3"/>
          <p:cNvSpPr>
            <a:spLocks noGrp="1"/>
          </p:cNvSpPr>
          <p:nvPr>
            <p:ph type="sldNum" sz="quarter" idx="10"/>
          </p:nvPr>
        </p:nvSpPr>
        <p:spPr/>
        <p:txBody>
          <a:bodyPr/>
          <a:lstStyle/>
          <a:p>
            <a:fld id="{51ABD4BD-DEB0-4CCC-965D-E9BE2C85107F}" type="slidenum">
              <a:rPr lang="en-US" smtClean="0"/>
              <a:t>10</a:t>
            </a:fld>
            <a:endParaRPr lang="en-US"/>
          </a:p>
        </p:txBody>
      </p:sp>
    </p:spTree>
    <p:extLst>
      <p:ext uri="{BB962C8B-B14F-4D97-AF65-F5344CB8AC3E}">
        <p14:creationId xmlns:p14="http://schemas.microsoft.com/office/powerpoint/2010/main" val="3472269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11</a:t>
            </a:fld>
            <a:endParaRPr lang="en-US"/>
          </a:p>
        </p:txBody>
      </p:sp>
    </p:spTree>
    <p:extLst>
      <p:ext uri="{BB962C8B-B14F-4D97-AF65-F5344CB8AC3E}">
        <p14:creationId xmlns:p14="http://schemas.microsoft.com/office/powerpoint/2010/main" val="257766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12</a:t>
            </a:fld>
            <a:endParaRPr lang="en-US"/>
          </a:p>
        </p:txBody>
      </p:sp>
    </p:spTree>
    <p:extLst>
      <p:ext uri="{BB962C8B-B14F-4D97-AF65-F5344CB8AC3E}">
        <p14:creationId xmlns:p14="http://schemas.microsoft.com/office/powerpoint/2010/main" val="257766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80189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40877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31404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50700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407069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263702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09E579-8AF3-42C8-BFB1-CD7856219205}" type="datetimeFigureOut">
              <a:rPr lang="en-US" smtClean="0"/>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259733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9E579-8AF3-42C8-BFB1-CD7856219205}" type="datetimeFigureOut">
              <a:rPr lang="en-US" smtClean="0"/>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42638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9E579-8AF3-42C8-BFB1-CD7856219205}" type="datetimeFigureOut">
              <a:rPr lang="en-US" smtClean="0"/>
              <a:t>7/6/2016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14615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99454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45352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09E579-8AF3-42C8-BFB1-CD7856219205}" type="datetimeFigureOut">
              <a:rPr lang="en-US" smtClean="0"/>
              <a:t>7/6/2016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ED618E3-7E79-4707-84E7-38620D5B571D}" type="slidenum">
              <a:rPr lang="en-US" smtClean="0"/>
              <a:t>‹#›</a:t>
            </a:fld>
            <a:endParaRPr lang="en-US"/>
          </a:p>
        </p:txBody>
      </p:sp>
    </p:spTree>
    <p:extLst>
      <p:ext uri="{BB962C8B-B14F-4D97-AF65-F5344CB8AC3E}">
        <p14:creationId xmlns:p14="http://schemas.microsoft.com/office/powerpoint/2010/main" val="926244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jgg9VeFgh8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www2.gcs.k12.in.us/jcooke/Unit%201%20&#8208;%20Intro%20to%20ICP/2012&#8208;08&#8208;15%20Observations%20and%20Inferences%20Part%20I.pdf"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ww.ces.fau.edu/nasa/introduction/scientific-inquiry/how-do-scientists-collaborate-and-reach-consensus.php" TargetMode="External"/><Relationship Id="rId5" Type="http://schemas.openxmlformats.org/officeDocument/2006/relationships/hyperlink" Target="http://undsci.berkeley.edu/teaching/educational_research.php"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mpg"/><Relationship Id="rId1" Type="http://schemas.microsoft.com/office/2007/relationships/media" Target="../media/media1.mp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ndsci.berkeley.edu/article/intro_0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undsci.berkeley.edu/article/intro_01" TargetMode="External"/><Relationship Id="rId5" Type="http://schemas.openxmlformats.org/officeDocument/2006/relationships/hyperlink" Target="http://undsci.berkeley.edu/article/scienceflowchart"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800" y="895350"/>
            <a:ext cx="7772400" cy="2590800"/>
            <a:chOff x="685800" y="1148833"/>
            <a:chExt cx="7772400" cy="2590800"/>
          </a:xfrm>
        </p:grpSpPr>
        <p:sp>
          <p:nvSpPr>
            <p:cNvPr id="5" name="Title 3"/>
            <p:cNvSpPr txBox="1">
              <a:spLocks/>
            </p:cNvSpPr>
            <p:nvPr/>
          </p:nvSpPr>
          <p:spPr>
            <a:xfrm>
              <a:off x="685800" y="1758433"/>
              <a:ext cx="7772400" cy="145586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REMOVE THIS SLIDE</a:t>
              </a:r>
              <a:br>
                <a:rPr lang="en-US" dirty="0">
                  <a:solidFill>
                    <a:srgbClr val="FF0000"/>
                  </a:solidFill>
                </a:rPr>
              </a:br>
              <a:r>
                <a:rPr lang="en-US" dirty="0">
                  <a:solidFill>
                    <a:srgbClr val="FF0000"/>
                  </a:solidFill>
                </a:rPr>
                <a:t>BEFORE PRESENTING</a:t>
              </a:r>
            </a:p>
          </p:txBody>
        </p:sp>
        <p:sp>
          <p:nvSpPr>
            <p:cNvPr id="6" name="Subtitle 4"/>
            <p:cNvSpPr txBox="1">
              <a:spLocks/>
            </p:cNvSpPr>
            <p:nvPr/>
          </p:nvSpPr>
          <p:spPr>
            <a:xfrm>
              <a:off x="1371600" y="3434833"/>
              <a:ext cx="6400800" cy="304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t>Customize this presentation to fit your needs. Please add or remove content.</a:t>
              </a:r>
            </a:p>
          </p:txBody>
        </p:sp>
        <p:sp>
          <p:nvSpPr>
            <p:cNvPr id="7" name="TextBox 6"/>
            <p:cNvSpPr txBox="1"/>
            <p:nvPr/>
          </p:nvSpPr>
          <p:spPr>
            <a:xfrm>
              <a:off x="2628900" y="1148833"/>
              <a:ext cx="3886200" cy="461665"/>
            </a:xfrm>
            <a:prstGeom prst="rect">
              <a:avLst/>
            </a:prstGeom>
            <a:noFill/>
          </p:spPr>
          <p:txBody>
            <a:bodyPr wrap="square" rtlCol="0">
              <a:spAutoFit/>
            </a:bodyPr>
            <a:lstStyle/>
            <a:p>
              <a:pPr algn="ctr"/>
              <a:r>
                <a:rPr lang="en-US" sz="2400" dirty="0">
                  <a:solidFill>
                    <a:srgbClr val="000000"/>
                  </a:solidFill>
                </a:rPr>
                <a:t>Educator Instructions</a:t>
              </a: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056" y="4400550"/>
            <a:ext cx="2147887" cy="303374"/>
          </a:xfrm>
          <a:prstGeom prst="rect">
            <a:avLst/>
          </a:prstGeom>
          <a:blipFill dpi="0" rotWithShape="1">
            <a:blip r:embed="rId3">
              <a:alphaModFix amt="0"/>
              <a:duotone>
                <a:schemeClr val="bg2">
                  <a:shade val="45000"/>
                  <a:satMod val="135000"/>
                </a:schemeClr>
                <a:prstClr val="white"/>
              </a:duotone>
            </a:blip>
            <a:srcRect/>
            <a:stretch>
              <a:fillRect/>
            </a:stretch>
          </a:blipFill>
          <a:ln>
            <a:noFill/>
          </a:ln>
        </p:spPr>
      </p:pic>
    </p:spTree>
    <p:extLst>
      <p:ext uri="{BB962C8B-B14F-4D97-AF65-F5344CB8AC3E}">
        <p14:creationId xmlns:p14="http://schemas.microsoft.com/office/powerpoint/2010/main" val="369236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1" y="1728787"/>
            <a:ext cx="4343397" cy="2443160"/>
          </a:xfrm>
          <a:prstGeom prst="rect">
            <a:avLst/>
          </a:prstGeom>
        </p:spPr>
      </p:pic>
      <p:sp>
        <p:nvSpPr>
          <p:cNvPr id="6" name="TextBox 5"/>
          <p:cNvSpPr txBox="1"/>
          <p:nvPr/>
        </p:nvSpPr>
        <p:spPr>
          <a:xfrm>
            <a:off x="1371600" y="361950"/>
            <a:ext cx="64008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SCIENTIFIC CONSENSUS</a:t>
            </a:r>
            <a:br>
              <a:rPr lang="en-US" sz="3000" dirty="0">
                <a:solidFill>
                  <a:srgbClr val="034F83"/>
                </a:solidFill>
                <a:latin typeface="Impact" panose="020B0806030902050204" pitchFamily="34" charset="0"/>
              </a:rPr>
            </a:br>
            <a:r>
              <a:rPr lang="en-US" sz="3000" dirty="0">
                <a:solidFill>
                  <a:srgbClr val="034F83"/>
                </a:solidFill>
                <a:latin typeface="Impact" panose="020B0806030902050204" pitchFamily="34" charset="0"/>
              </a:rPr>
              <a:t>- HOW IT FORMS</a:t>
            </a:r>
            <a:endParaRPr lang="en-US" sz="3000" baseline="-20000" dirty="0">
              <a:solidFill>
                <a:srgbClr val="034F83"/>
              </a:solidFill>
              <a:latin typeface="Impact" panose="020B080603090205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137082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47404"/>
          <a:stretch/>
        </p:blipFill>
        <p:spPr>
          <a:xfrm>
            <a:off x="-137160" y="-95250"/>
            <a:ext cx="4709160" cy="5392449"/>
          </a:xfrm>
          <a:prstGeom prst="rect">
            <a:avLst/>
          </a:prstGeom>
        </p:spPr>
      </p:pic>
      <p:sp>
        <p:nvSpPr>
          <p:cNvPr id="10" name="Rectangle 9"/>
          <p:cNvSpPr/>
          <p:nvPr/>
        </p:nvSpPr>
        <p:spPr>
          <a:xfrm>
            <a:off x="-137160" y="-95250"/>
            <a:ext cx="470916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81000" y="1847850"/>
            <a:ext cx="8382000" cy="2400300"/>
            <a:chOff x="381000" y="1123950"/>
            <a:chExt cx="8382000" cy="2400300"/>
          </a:xfrm>
        </p:grpSpPr>
        <p:sp>
          <p:nvSpPr>
            <p:cNvPr id="3" name="TextBox 2"/>
            <p:cNvSpPr txBox="1"/>
            <p:nvPr/>
          </p:nvSpPr>
          <p:spPr>
            <a:xfrm>
              <a:off x="381000" y="1123950"/>
              <a:ext cx="3840480" cy="495007"/>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IN-CLASS ACTIVITY</a:t>
              </a:r>
            </a:p>
          </p:txBody>
        </p:sp>
        <p:sp>
          <p:nvSpPr>
            <p:cNvPr id="6" name="Title 1"/>
            <p:cNvSpPr txBox="1">
              <a:spLocks/>
            </p:cNvSpPr>
            <p:nvPr/>
          </p:nvSpPr>
          <p:spPr>
            <a:xfrm>
              <a:off x="4922520" y="1137999"/>
              <a:ext cx="3840480" cy="2386251"/>
            </a:xfrm>
            <a:prstGeom prst="rect">
              <a:avLst/>
            </a:prstGeom>
          </p:spPr>
          <p:txBody>
            <a:bodyPr t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The following exercise about observations and inferences is from this website </a:t>
              </a:r>
              <a:r>
                <a:rPr lang="en-US" sz="1000" dirty="0">
                  <a:solidFill>
                    <a:srgbClr val="323232"/>
                  </a:solidFill>
                  <a:latin typeface="Verdana" panose="020B0604030504040204" pitchFamily="34" charset="0"/>
                  <a:cs typeface="Lato" panose="020F0502020204030203" pitchFamily="34" charset="0"/>
                  <a:hlinkClick r:id="rId5"/>
                </a:rPr>
                <a:t>http://www2.gcs.k12.in.us/</a:t>
              </a:r>
              <a:r>
                <a:rPr lang="en-US" sz="1000" dirty="0" err="1">
                  <a:solidFill>
                    <a:srgbClr val="323232"/>
                  </a:solidFill>
                  <a:latin typeface="Verdana" panose="020B0604030504040204" pitchFamily="34" charset="0"/>
                  <a:cs typeface="Lato" panose="020F0502020204030203" pitchFamily="34" charset="0"/>
                  <a:hlinkClick r:id="rId5"/>
                </a:rPr>
                <a:t>jcooke</a:t>
              </a:r>
              <a:r>
                <a:rPr lang="en-US" sz="1000" dirty="0">
                  <a:solidFill>
                    <a:srgbClr val="323232"/>
                  </a:solidFill>
                  <a:latin typeface="Verdana" panose="020B0604030504040204" pitchFamily="34" charset="0"/>
                  <a:cs typeface="Lato" panose="020F0502020204030203" pitchFamily="34" charset="0"/>
                  <a:hlinkClick r:id="rId5"/>
                </a:rPr>
                <a:t>/Unit%201%20‐%20Intro%20to%20ICP/2012‐08‐15%20Observations%20and%20Inferences%20Part%20I.pdf</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It is an example of a simple exercise that can be used to help students understand how observation and</a:t>
              </a:r>
              <a:br>
                <a:rPr lang="en-US" sz="1000" dirty="0">
                  <a:solidFill>
                    <a:srgbClr val="323232"/>
                  </a:solidFill>
                  <a:latin typeface="Verdana" panose="020B0604030504040204" pitchFamily="34" charset="0"/>
                  <a:cs typeface="Lato" panose="020F0502020204030203" pitchFamily="34" charset="0"/>
                </a:rPr>
              </a:br>
              <a:r>
                <a:rPr lang="en-US" sz="1000" dirty="0">
                  <a:solidFill>
                    <a:srgbClr val="323232"/>
                  </a:solidFill>
                  <a:latin typeface="Verdana" panose="020B0604030504040204" pitchFamily="34" charset="0"/>
                  <a:cs typeface="Lato" panose="020F0502020204030203" pitchFamily="34" charset="0"/>
                </a:rPr>
                <a:t>inference differ.</a:t>
              </a:r>
              <a:endParaRPr lang="en-US" sz="1000" dirty="0">
                <a:solidFill>
                  <a:srgbClr val="034F83"/>
                </a:solidFill>
                <a:latin typeface="Verdana" panose="020B0604030504040204" pitchFamily="34" charset="0"/>
                <a:cs typeface="Lato" panose="020F0502020204030203" pitchFamily="34" charset="0"/>
              </a:endParaRPr>
            </a:p>
          </p:txBody>
        </p:sp>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80226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47404"/>
          <a:stretch/>
        </p:blipFill>
        <p:spPr>
          <a:xfrm>
            <a:off x="-137160" y="-95250"/>
            <a:ext cx="4709160" cy="5392449"/>
          </a:xfrm>
          <a:prstGeom prst="rect">
            <a:avLst/>
          </a:prstGeom>
        </p:spPr>
      </p:pic>
      <p:sp>
        <p:nvSpPr>
          <p:cNvPr id="10" name="Rectangle 9"/>
          <p:cNvSpPr/>
          <p:nvPr/>
        </p:nvSpPr>
        <p:spPr>
          <a:xfrm>
            <a:off x="-137160" y="-95250"/>
            <a:ext cx="470916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81000" y="1590675"/>
            <a:ext cx="8382000" cy="1962150"/>
            <a:chOff x="381000" y="1847850"/>
            <a:chExt cx="8382000" cy="1962150"/>
          </a:xfrm>
        </p:grpSpPr>
        <p:sp>
          <p:nvSpPr>
            <p:cNvPr id="3" name="TextBox 2"/>
            <p:cNvSpPr txBox="1"/>
            <p:nvPr/>
          </p:nvSpPr>
          <p:spPr>
            <a:xfrm>
              <a:off x="381000" y="1847850"/>
              <a:ext cx="3840480" cy="943848"/>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MORE INFORMATION</a:t>
              </a:r>
              <a:br>
                <a:rPr lang="en-US" sz="3000" dirty="0">
                  <a:solidFill>
                    <a:schemeClr val="bg1"/>
                  </a:solidFill>
                  <a:latin typeface="Impact" panose="020B0806030902050204" pitchFamily="34" charset="0"/>
                </a:rPr>
              </a:br>
              <a:r>
                <a:rPr lang="en-US" sz="3000" dirty="0">
                  <a:solidFill>
                    <a:schemeClr val="bg1"/>
                  </a:solidFill>
                  <a:latin typeface="Impact" panose="020B0806030902050204" pitchFamily="34" charset="0"/>
                </a:rPr>
                <a:t>AND RESOURCES</a:t>
              </a:r>
            </a:p>
          </p:txBody>
        </p:sp>
        <p:sp>
          <p:nvSpPr>
            <p:cNvPr id="6" name="Title 1"/>
            <p:cNvSpPr txBox="1">
              <a:spLocks/>
            </p:cNvSpPr>
            <p:nvPr/>
          </p:nvSpPr>
          <p:spPr>
            <a:xfrm>
              <a:off x="4922520" y="1861899"/>
              <a:ext cx="3840480" cy="1948101"/>
            </a:xfrm>
            <a:prstGeom prst="rect">
              <a:avLst/>
            </a:prstGeom>
          </p:spPr>
          <p:txBody>
            <a:bodyPr t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University of California Museum of Paleontology at Berkeley </a:t>
              </a:r>
              <a:r>
                <a:rPr lang="en-US" sz="1000" i="1" dirty="0">
                  <a:solidFill>
                    <a:srgbClr val="323232"/>
                  </a:solidFill>
                  <a:latin typeface="Verdana" panose="020B0604030504040204" pitchFamily="34" charset="0"/>
                  <a:cs typeface="Lato" panose="020F0502020204030203" pitchFamily="34" charset="0"/>
                </a:rPr>
                <a:t>Teaching the Nature and Process of Science  </a:t>
              </a:r>
              <a:r>
                <a:rPr lang="en-US" sz="1000" dirty="0">
                  <a:solidFill>
                    <a:srgbClr val="323232"/>
                  </a:solidFill>
                  <a:latin typeface="Verdana" panose="020B0604030504040204" pitchFamily="34" charset="0"/>
                  <a:cs typeface="Lato" panose="020F0502020204030203" pitchFamily="34" charset="0"/>
                  <a:hlinkClick r:id="rId5"/>
                </a:rPr>
                <a:t>http://undsci.berkeley.edu/teaching/educational_research.php</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NASA Climate Science Investigations </a:t>
              </a:r>
              <a:r>
                <a:rPr lang="en-US" sz="1000" i="1" dirty="0">
                  <a:solidFill>
                    <a:srgbClr val="323232"/>
                  </a:solidFill>
                  <a:latin typeface="Verdana" panose="020B0604030504040204" pitchFamily="34" charset="0"/>
                  <a:cs typeface="Lato" panose="020F0502020204030203" pitchFamily="34" charset="0"/>
                </a:rPr>
                <a:t>The Nature of Science: Scientific Consensus and Certainty   </a:t>
              </a:r>
              <a:r>
                <a:rPr lang="en-US" sz="1000" dirty="0">
                  <a:solidFill>
                    <a:srgbClr val="323232"/>
                  </a:solidFill>
                  <a:latin typeface="Verdana" panose="020B0604030504040204" pitchFamily="34" charset="0"/>
                  <a:cs typeface="Lato" panose="020F0502020204030203" pitchFamily="34" charset="0"/>
                  <a:hlinkClick r:id="rId6"/>
                </a:rPr>
                <a:t>http://www.ces.fau.edu/nasa/introduction/scientific-inquiry/how-do-scientists-collaborate-and-reach-consensus.php</a:t>
              </a:r>
              <a:endParaRPr lang="en-US" sz="1000" dirty="0">
                <a:solidFill>
                  <a:srgbClr val="034F83"/>
                </a:solidFill>
                <a:latin typeface="Verdana" panose="020B0604030504040204" pitchFamily="34" charset="0"/>
                <a:cs typeface="Lato" panose="020F0502020204030203" pitchFamily="34" charset="0"/>
              </a:endParaRPr>
            </a:p>
          </p:txBody>
        </p:sp>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41730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jean-00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
        <p:nvSpPr>
          <p:cNvPr id="6" name="Rectangle 5"/>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2219673"/>
            <a:ext cx="4114800" cy="580677"/>
          </a:xfrm>
          <a:prstGeom prst="rect">
            <a:avLst/>
          </a:prstGeom>
        </p:spPr>
      </p:pic>
    </p:spTree>
    <p:extLst>
      <p:ext uri="{BB962C8B-B14F-4D97-AF65-F5344CB8AC3E}">
        <p14:creationId xmlns:p14="http://schemas.microsoft.com/office/powerpoint/2010/main" val="356633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2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ean-00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
        <p:nvSpPr>
          <p:cNvPr id="9" name="Rectangle 8"/>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478631"/>
            <a:ext cx="4724400" cy="1374735"/>
          </a:xfrm>
          <a:prstGeom prst="rect">
            <a:avLst/>
          </a:prstGeom>
          <a:noFill/>
        </p:spPr>
        <p:txBody>
          <a:bodyPr wrap="square" rtlCol="0">
            <a:spAutoFit/>
          </a:bodyPr>
          <a:lstStyle/>
          <a:p>
            <a:pPr>
              <a:lnSpc>
                <a:spcPts val="5000"/>
              </a:lnSpc>
            </a:pPr>
            <a:r>
              <a:rPr lang="en-US" sz="4500" dirty="0">
                <a:solidFill>
                  <a:schemeClr val="bg1"/>
                </a:solidFill>
                <a:latin typeface="Impact" panose="020B0806030902050204" pitchFamily="34" charset="0"/>
              </a:rPr>
              <a:t>HOW SCIENCE WORKS</a:t>
            </a:r>
          </a:p>
        </p:txBody>
      </p:sp>
      <p:sp>
        <p:nvSpPr>
          <p:cNvPr id="2" name="Title 1"/>
          <p:cNvSpPr>
            <a:spLocks noGrp="1"/>
          </p:cNvSpPr>
          <p:nvPr>
            <p:ph type="ctrTitle"/>
          </p:nvPr>
        </p:nvSpPr>
        <p:spPr>
          <a:xfrm>
            <a:off x="533400" y="1774031"/>
            <a:ext cx="4191000" cy="1102519"/>
          </a:xfrm>
        </p:spPr>
        <p:txBody>
          <a:bodyPr anchor="t">
            <a:normAutofit/>
          </a:bodyPr>
          <a:lstStyle/>
          <a:p>
            <a:pPr algn="l">
              <a:lnSpc>
                <a:spcPts val="1500"/>
              </a:lnSpc>
            </a:pPr>
            <a:r>
              <a:rPr lang="en-US" sz="1000" dirty="0">
                <a:solidFill>
                  <a:schemeClr val="bg1">
                    <a:alpha val="60000"/>
                  </a:schemeClr>
                </a:solidFill>
                <a:latin typeface="Verdana" panose="020B0604030504040204" pitchFamily="34" charset="0"/>
                <a:cs typeface="Lato" panose="020F0502020204030203" pitchFamily="34" charset="0"/>
              </a:rPr>
              <a:t>Our understanding of climate change is based on scientific evidence. Respect for how science works is necessary to an understanding of the scientific evidence presented in the modules provided here. </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3486150"/>
            <a:ext cx="5867400" cy="332955"/>
          </a:xfrm>
          <a:prstGeom prst="rect">
            <a:avLst/>
          </a:prstGeom>
        </p:spPr>
      </p:pic>
      <p:sp>
        <p:nvSpPr>
          <p:cNvPr id="11" name="Title 1"/>
          <p:cNvSpPr txBox="1">
            <a:spLocks/>
          </p:cNvSpPr>
          <p:nvPr/>
        </p:nvSpPr>
        <p:spPr>
          <a:xfrm>
            <a:off x="533398" y="3526631"/>
            <a:ext cx="4572001"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800" dirty="0">
                <a:solidFill>
                  <a:schemeClr val="bg1">
                    <a:alpha val="50000"/>
                  </a:schemeClr>
                </a:solidFill>
                <a:latin typeface="Verdana" panose="020B0604030504040204" pitchFamily="34" charset="0"/>
                <a:cs typeface="Lato" panose="020F0502020204030203" pitchFamily="34" charset="0"/>
              </a:rPr>
              <a:t>ATHENAS is a multi-national Initiative funded by the U.S. Department of Agriculture</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267" y="4362278"/>
            <a:ext cx="1889453" cy="266872"/>
          </a:xfrm>
          <a:prstGeom prst="rect">
            <a:avLst/>
          </a:prstGeom>
        </p:spPr>
      </p:pic>
    </p:spTree>
    <p:extLst>
      <p:ext uri="{BB962C8B-B14F-4D97-AF65-F5344CB8AC3E}">
        <p14:creationId xmlns:p14="http://schemas.microsoft.com/office/powerpoint/2010/main" val="8151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541174"/>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HOW SCIENCE WORKS</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382936" y="1108710"/>
            <a:ext cx="5257800" cy="26822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a:solidFill>
                  <a:srgbClr val="323232"/>
                </a:solidFill>
                <a:latin typeface="Verdana" panose="020B0604030504040204" pitchFamily="34" charset="0"/>
                <a:cs typeface="Lato" panose="020F0502020204030203" pitchFamily="34" charset="0"/>
              </a:rPr>
              <a:t>This resource provides a refresher on the process of science. It is recommended to enhance science literacy which is essential for understanding climate change and other environmental sustainability issues.</a:t>
            </a:r>
          </a:p>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r>
              <a:rPr lang="en-US" sz="1000" dirty="0">
                <a:solidFill>
                  <a:srgbClr val="323232"/>
                </a:solidFill>
                <a:latin typeface="Verdana" panose="020B0604030504040204" pitchFamily="34" charset="0"/>
                <a:cs typeface="Lato" panose="020F0502020204030203" pitchFamily="34" charset="0"/>
              </a:rPr>
              <a:t>Key points from the “How Science Works” section of the "Understanding Science 101" website, developed by the University of California Museum of Paleontology at Berkeley, provides a dynamic and thorough review. The website is </a:t>
            </a:r>
            <a:r>
              <a:rPr lang="en-US" sz="1000" dirty="0">
                <a:solidFill>
                  <a:srgbClr val="323232"/>
                </a:solidFill>
                <a:latin typeface="Verdana" panose="020B0604030504040204" pitchFamily="34" charset="0"/>
                <a:cs typeface="Lato" panose="020F0502020204030203" pitchFamily="34" charset="0"/>
                <a:hlinkClick r:id="rId2"/>
              </a:rPr>
              <a:t>http://undsci.berkeley.edu/article/intro_01</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r>
              <a:rPr lang="en-US" sz="1000" dirty="0">
                <a:solidFill>
                  <a:srgbClr val="323232"/>
                </a:solidFill>
                <a:latin typeface="Verdana" panose="020B0604030504040204" pitchFamily="34" charset="0"/>
                <a:cs typeface="Lato" panose="020F0502020204030203" pitchFamily="34" charset="0"/>
              </a:rPr>
              <a:t>An oversimplified, linear process often communicated to describe the scientific methods does not represent the reality of how science works.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68953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770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THE PROCESS IS NONLINEAR AND ITERATIVE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5146" y="1047750"/>
            <a:ext cx="3193708" cy="3193708"/>
          </a:xfrm>
          <a:prstGeom prst="rect">
            <a:avLst/>
          </a:prstGeom>
        </p:spPr>
      </p:pic>
      <p:sp>
        <p:nvSpPr>
          <p:cNvPr id="12" name="TextBox 11"/>
          <p:cNvSpPr txBox="1"/>
          <p:nvPr/>
        </p:nvSpPr>
        <p:spPr>
          <a:xfrm>
            <a:off x="1828801" y="4423966"/>
            <a:ext cx="5486398" cy="195503"/>
          </a:xfrm>
          <a:prstGeom prst="rect">
            <a:avLst/>
          </a:prstGeom>
          <a:noFill/>
        </p:spPr>
        <p:txBody>
          <a:bodyPr wrap="square" lIns="0" tIns="0" rIns="0" bIns="0" rtlCol="0">
            <a:spAutoFit/>
          </a:bodyPr>
          <a:lstStyle/>
          <a:p>
            <a:pPr algn="ctr">
              <a:lnSpc>
                <a:spcPts val="800"/>
              </a:lnSpc>
            </a:pPr>
            <a:r>
              <a:rPr lang="en-US" sz="600" dirty="0">
                <a:solidFill>
                  <a:srgbClr val="323232"/>
                </a:solidFill>
                <a:latin typeface="Verdana" panose="020B0604030504040204" pitchFamily="34" charset="0"/>
                <a:cs typeface="Lato" panose="020F0502020204030203" pitchFamily="34" charset="0"/>
              </a:rPr>
              <a:t>UC Berkeley Science Flow Chart--see interactive version at </a:t>
            </a:r>
            <a:r>
              <a:rPr lang="en-US" sz="600" dirty="0">
                <a:solidFill>
                  <a:srgbClr val="323232"/>
                </a:solidFill>
                <a:latin typeface="Verdana" panose="020B0604030504040204" pitchFamily="34" charset="0"/>
                <a:cs typeface="Lato" panose="020F0502020204030203" pitchFamily="34" charset="0"/>
                <a:hlinkClick r:id="rId5"/>
              </a:rPr>
              <a:t>http://undsci.berkeley.edu/article/scienceflowchart</a:t>
            </a:r>
            <a:br>
              <a:rPr lang="en-US" sz="600" dirty="0">
                <a:solidFill>
                  <a:srgbClr val="323232"/>
                </a:solidFill>
                <a:latin typeface="Verdana" panose="020B0604030504040204" pitchFamily="34" charset="0"/>
                <a:cs typeface="Lato" panose="020F0502020204030203" pitchFamily="34" charset="0"/>
              </a:rPr>
            </a:br>
            <a:r>
              <a:rPr lang="en-US" sz="600" dirty="0">
                <a:solidFill>
                  <a:srgbClr val="323232"/>
                </a:solidFill>
                <a:latin typeface="Verdana" panose="020B0604030504040204" pitchFamily="34" charset="0"/>
                <a:cs typeface="Lato" panose="020F0502020204030203" pitchFamily="34" charset="0"/>
              </a:rPr>
              <a:t>Source  University of California Museum of Paleontology at Berkeley website </a:t>
            </a:r>
            <a:r>
              <a:rPr lang="en-US" sz="600" dirty="0">
                <a:solidFill>
                  <a:srgbClr val="323232"/>
                </a:solidFill>
                <a:latin typeface="Verdana" panose="020B0604030504040204" pitchFamily="34" charset="0"/>
                <a:cs typeface="Lato" panose="020F0502020204030203" pitchFamily="34" charset="0"/>
                <a:hlinkClick r:id="rId6"/>
              </a:rPr>
              <a:t>http://undsci.berkeley.edu/article/intro_01</a:t>
            </a:r>
            <a:endParaRPr lang="en-US" sz="600" dirty="0">
              <a:solidFill>
                <a:srgbClr val="034F83"/>
              </a:solidFill>
              <a:latin typeface="Verdana" panose="020B0604030504040204" pitchFamily="34" charset="0"/>
              <a:cs typeface="Lato" panose="020F0502020204030203" pitchFamily="34" charset="0"/>
            </a:endParaRPr>
          </a:p>
        </p:txBody>
      </p:sp>
    </p:spTree>
    <p:extLst>
      <p:ext uri="{BB962C8B-B14F-4D97-AF65-F5344CB8AC3E}">
        <p14:creationId xmlns:p14="http://schemas.microsoft.com/office/powerpoint/2010/main" val="374137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541174"/>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CHARACTERISTICS OF A SCIENTIST</a:t>
            </a:r>
            <a:endParaRPr lang="en-US" sz="3000" dirty="0">
              <a:solidFill>
                <a:srgbClr val="A2C4DB"/>
              </a:solidFill>
              <a:latin typeface="Impact" panose="020B080603090205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7" name="Title 1"/>
          <p:cNvSpPr txBox="1">
            <a:spLocks/>
          </p:cNvSpPr>
          <p:nvPr/>
        </p:nvSpPr>
        <p:spPr>
          <a:xfrm>
            <a:off x="381000" y="11379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Knowledgeable</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Honest</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Open-minded</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Curious</a:t>
            </a:r>
          </a:p>
        </p:txBody>
      </p:sp>
      <p:sp>
        <p:nvSpPr>
          <p:cNvPr id="8" name="Title 1"/>
          <p:cNvSpPr txBox="1">
            <a:spLocks/>
          </p:cNvSpPr>
          <p:nvPr/>
        </p:nvSpPr>
        <p:spPr>
          <a:xfrm>
            <a:off x="4572000" y="11379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Skeptical</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Rational</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Unbiased</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Conclusions reached by evidence</a:t>
            </a:r>
          </a:p>
        </p:txBody>
      </p:sp>
    </p:spTree>
    <p:extLst>
      <p:ext uri="{BB962C8B-B14F-4D97-AF65-F5344CB8AC3E}">
        <p14:creationId xmlns:p14="http://schemas.microsoft.com/office/powerpoint/2010/main" val="269915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par>
                          <p:cTn id="32" fill="hold">
                            <p:stCondLst>
                              <p:cond delay="5250"/>
                            </p:stCondLst>
                            <p:childTnLst>
                              <p:par>
                                <p:cTn id="33" presetID="10" presetClass="entr" presetSubtype="0" fill="hold" nodeType="afterEffect">
                                  <p:stCondLst>
                                    <p:cond delay="25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733550"/>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SCIENCE</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1943100" y="2255745"/>
            <a:ext cx="5257800" cy="73613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According to Bell (2009), science is a body of knowledge, a set of methods or processes, and a way of knowing.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7460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61950"/>
            <a:ext cx="5715000" cy="541174"/>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SCIENCE: A WAY OF KNOWING</a:t>
            </a:r>
          </a:p>
        </p:txBody>
      </p:sp>
      <p:sp>
        <p:nvSpPr>
          <p:cNvPr id="6" name="Title 1"/>
          <p:cNvSpPr txBox="1">
            <a:spLocks/>
          </p:cNvSpPr>
          <p:nvPr/>
        </p:nvSpPr>
        <p:spPr>
          <a:xfrm>
            <a:off x="381000" y="1163062"/>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Scientific knowledge is based on evidence and can change over time as new evidence is discovered.</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Creativity, objectivity, and subjectivity play important roles in science.</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Background knowledge influences how scientists view data.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202724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733550"/>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CONSENSUS</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1943100" y="2255745"/>
            <a:ext cx="5257800" cy="73613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Scientific consensus is when the community of scientists in a particular field of study reach a collective judgment.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198136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541174"/>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CONSENSUS IN SCIENCE</a:t>
            </a:r>
          </a:p>
        </p:txBody>
      </p:sp>
      <p:sp>
        <p:nvSpPr>
          <p:cNvPr id="3" name="Rectangle 2"/>
          <p:cNvSpPr/>
          <p:nvPr/>
        </p:nvSpPr>
        <p:spPr>
          <a:xfrm>
            <a:off x="457200" y="1241212"/>
            <a:ext cx="310896" cy="329184"/>
          </a:xfrm>
          <a:prstGeom prst="rect">
            <a:avLst/>
          </a:prstGeom>
          <a:solidFill>
            <a:srgbClr val="034F8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Impact" panose="020B0806030902050204" pitchFamily="34" charset="0"/>
              </a:rPr>
              <a:t>1</a:t>
            </a:r>
          </a:p>
        </p:txBody>
      </p:sp>
      <p:sp>
        <p:nvSpPr>
          <p:cNvPr id="8" name="TextBox 7"/>
          <p:cNvSpPr txBox="1"/>
          <p:nvPr/>
        </p:nvSpPr>
        <p:spPr>
          <a:xfrm>
            <a:off x="838200" y="1271537"/>
            <a:ext cx="3200400" cy="268535"/>
          </a:xfrm>
          <a:prstGeom prst="rect">
            <a:avLst/>
          </a:prstGeom>
          <a:noFill/>
        </p:spPr>
        <p:txBody>
          <a:bodyPr wrap="square" rtlCol="0">
            <a:spAutoFit/>
          </a:bodyPr>
          <a:lstStyle/>
          <a:p>
            <a:pPr>
              <a:lnSpc>
                <a:spcPts val="1500"/>
              </a:lnSpc>
              <a:spcBef>
                <a:spcPts val="2400"/>
              </a:spcBef>
              <a:buClr>
                <a:srgbClr val="034F83"/>
              </a:buClr>
            </a:pPr>
            <a:r>
              <a:rPr lang="en-US" sz="1200" dirty="0">
                <a:solidFill>
                  <a:srgbClr val="323232"/>
                </a:solidFill>
                <a:latin typeface="Verdana" panose="020B0604030504040204" pitchFamily="34" charset="0"/>
                <a:cs typeface="Lato" panose="020F0502020204030203" pitchFamily="34" charset="0"/>
              </a:rPr>
              <a:t>Dissemination of research results</a:t>
            </a:r>
          </a:p>
        </p:txBody>
      </p:sp>
      <p:sp>
        <p:nvSpPr>
          <p:cNvPr id="10" name="Rectangle 9"/>
          <p:cNvSpPr/>
          <p:nvPr/>
        </p:nvSpPr>
        <p:spPr>
          <a:xfrm>
            <a:off x="457200" y="1960613"/>
            <a:ext cx="310896" cy="329184"/>
          </a:xfrm>
          <a:prstGeom prst="rect">
            <a:avLst/>
          </a:prstGeom>
          <a:solidFill>
            <a:srgbClr val="034F8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Impact" panose="020B0806030902050204" pitchFamily="34" charset="0"/>
              </a:rPr>
              <a:t>2</a:t>
            </a:r>
          </a:p>
        </p:txBody>
      </p:sp>
      <p:sp>
        <p:nvSpPr>
          <p:cNvPr id="13" name="TextBox 12"/>
          <p:cNvSpPr txBox="1"/>
          <p:nvPr/>
        </p:nvSpPr>
        <p:spPr>
          <a:xfrm>
            <a:off x="838200" y="1886197"/>
            <a:ext cx="3200400" cy="478016"/>
          </a:xfrm>
          <a:prstGeom prst="rect">
            <a:avLst/>
          </a:prstGeom>
          <a:noFill/>
        </p:spPr>
        <p:txBody>
          <a:bodyPr wrap="square" rtlCol="0">
            <a:spAutoFit/>
          </a:bodyPr>
          <a:lstStyle/>
          <a:p>
            <a:pPr>
              <a:lnSpc>
                <a:spcPts val="1500"/>
              </a:lnSpc>
              <a:spcBef>
                <a:spcPts val="2400"/>
              </a:spcBef>
              <a:buClr>
                <a:srgbClr val="034F83"/>
              </a:buClr>
            </a:pPr>
            <a:r>
              <a:rPr lang="en-US" sz="1200" dirty="0">
                <a:solidFill>
                  <a:srgbClr val="323232"/>
                </a:solidFill>
                <a:latin typeface="Verdana" panose="020B0604030504040204" pitchFamily="34" charset="0"/>
                <a:cs typeface="Lato" panose="020F0502020204030203" pitchFamily="34" charset="0"/>
              </a:rPr>
              <a:t>Critical review of the disseminated work by other qualified experts</a:t>
            </a:r>
          </a:p>
        </p:txBody>
      </p:sp>
      <p:sp>
        <p:nvSpPr>
          <p:cNvPr id="16" name="Rectangle 15"/>
          <p:cNvSpPr/>
          <p:nvPr/>
        </p:nvSpPr>
        <p:spPr>
          <a:xfrm>
            <a:off x="457200" y="2674990"/>
            <a:ext cx="310896" cy="329184"/>
          </a:xfrm>
          <a:prstGeom prst="rect">
            <a:avLst/>
          </a:prstGeom>
          <a:solidFill>
            <a:srgbClr val="034F8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Impact" panose="020B0806030902050204" pitchFamily="34" charset="0"/>
              </a:rPr>
              <a:t>3</a:t>
            </a:r>
          </a:p>
        </p:txBody>
      </p:sp>
      <p:sp>
        <p:nvSpPr>
          <p:cNvPr id="17" name="TextBox 16"/>
          <p:cNvSpPr txBox="1"/>
          <p:nvPr/>
        </p:nvSpPr>
        <p:spPr>
          <a:xfrm>
            <a:off x="838200" y="2600574"/>
            <a:ext cx="3200400" cy="1037976"/>
          </a:xfrm>
          <a:prstGeom prst="rect">
            <a:avLst/>
          </a:prstGeom>
          <a:noFill/>
        </p:spPr>
        <p:txBody>
          <a:bodyPr wrap="square" rtlCol="0">
            <a:spAutoFit/>
          </a:bodyPr>
          <a:lstStyle/>
          <a:p>
            <a:pPr>
              <a:lnSpc>
                <a:spcPts val="1500"/>
              </a:lnSpc>
              <a:spcBef>
                <a:spcPts val="2400"/>
              </a:spcBef>
              <a:buClr>
                <a:srgbClr val="034F83"/>
              </a:buClr>
            </a:pPr>
            <a:r>
              <a:rPr lang="en-US" sz="1200" dirty="0">
                <a:solidFill>
                  <a:srgbClr val="323232"/>
                </a:solidFill>
                <a:latin typeface="Verdana" panose="020B0604030504040204" pitchFamily="34" charset="0"/>
                <a:cs typeface="Lato" panose="020F0502020204030203" pitchFamily="34" charset="0"/>
              </a:rPr>
              <a:t>Challenge/validation through</a:t>
            </a:r>
            <a:br>
              <a:rPr lang="en-US" sz="1200" dirty="0">
                <a:solidFill>
                  <a:srgbClr val="323232"/>
                </a:solidFill>
                <a:latin typeface="Verdana" panose="020B0604030504040204" pitchFamily="34" charset="0"/>
                <a:cs typeface="Lato" panose="020F0502020204030203" pitchFamily="34" charset="0"/>
              </a:rPr>
            </a:br>
            <a:r>
              <a:rPr lang="en-US" sz="1200" dirty="0">
                <a:solidFill>
                  <a:srgbClr val="323232"/>
                </a:solidFill>
                <a:latin typeface="Verdana" panose="020B0604030504040204" pitchFamily="34" charset="0"/>
                <a:cs typeface="Lato" panose="020F0502020204030203" pitchFamily="34" charset="0"/>
              </a:rPr>
              <a:t>re-creation of methods and processes and new research that attempts to answer the same question(s) through different methods and processes </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253770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750"/>
                            </p:stCondLst>
                            <p:childTnLst>
                              <p:par>
                                <p:cTn id="12" presetID="10" presetClass="entr" presetSubtype="0" fill="hold" grpId="0" nodeType="afterEffect">
                                  <p:stCondLst>
                                    <p:cond delay="25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500"/>
                            </p:stCondLst>
                            <p:childTnLst>
                              <p:par>
                                <p:cTn id="19" presetID="10" presetClass="entr" presetSubtype="0" fill="hold" grpId="0" nodeType="afterEffect">
                                  <p:stCondLst>
                                    <p:cond delay="25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0" grpId="0" animBg="1"/>
      <p:bldP spid="13" grpId="0"/>
      <p:bldP spid="16" grpId="0" animBg="1"/>
      <p:bldP spid="17" grpId="0"/>
    </p:bldLst>
  </p:timing>
</p:sld>
</file>

<file path=ppt/theme/theme1.xml><?xml version="1.0" encoding="utf-8"?>
<a:theme xmlns:a="http://schemas.openxmlformats.org/drawingml/2006/main" name="Office Theme">
  <a:themeElements>
    <a:clrScheme name="ATHENAS">
      <a:dk1>
        <a:srgbClr val="323232"/>
      </a:dk1>
      <a:lt1>
        <a:srgbClr val="FFFFFF"/>
      </a:lt1>
      <a:dk2>
        <a:srgbClr val="003A61"/>
      </a:dk2>
      <a:lt2>
        <a:srgbClr val="FFFFFF"/>
      </a:lt2>
      <a:accent1>
        <a:srgbClr val="77C753"/>
      </a:accent1>
      <a:accent2>
        <a:srgbClr val="AAE7E7"/>
      </a:accent2>
      <a:accent3>
        <a:srgbClr val="E1EDF6"/>
      </a:accent3>
      <a:accent4>
        <a:srgbClr val="1F6391"/>
      </a:accent4>
      <a:accent5>
        <a:srgbClr val="9EBCD2"/>
      </a:accent5>
      <a:accent6>
        <a:srgbClr val="034F83"/>
      </a:accent6>
      <a:hlink>
        <a:srgbClr val="9EBCD2"/>
      </a:hlink>
      <a:folHlink>
        <a:srgbClr val="9EBC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1464</TotalTime>
  <Words>536</Words>
  <Application>Microsoft Office PowerPoint</Application>
  <PresentationFormat>On-screen Show (16:9)</PresentationFormat>
  <Paragraphs>60</Paragraphs>
  <Slides>13</Slides>
  <Notes>9</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Impact</vt:lpstr>
      <vt:lpstr>Lato</vt:lpstr>
      <vt:lpstr>Verdana</vt:lpstr>
      <vt:lpstr>Office Theme</vt:lpstr>
      <vt:lpstr>PowerPoint Presentation</vt:lpstr>
      <vt:lpstr>Our understanding of climate change is based on scientific evidence. Respect for how science works is necessary to an understanding of the scientific evidence presented in the modules provided 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Livy Seirer</dc:creator>
  <cp:lastModifiedBy>Livy Seirer</cp:lastModifiedBy>
  <cp:revision>205</cp:revision>
  <dcterms:created xsi:type="dcterms:W3CDTF">2016-04-14T20:38:05Z</dcterms:created>
  <dcterms:modified xsi:type="dcterms:W3CDTF">2016-07-06T15:01:37Z</dcterms:modified>
</cp:coreProperties>
</file>