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70" r:id="rId3"/>
    <p:sldId id="275" r:id="rId4"/>
    <p:sldId id="354" r:id="rId5"/>
    <p:sldId id="345" r:id="rId6"/>
    <p:sldId id="349" r:id="rId7"/>
    <p:sldId id="350" r:id="rId8"/>
    <p:sldId id="346" r:id="rId9"/>
    <p:sldId id="355" r:id="rId10"/>
    <p:sldId id="257" r:id="rId11"/>
    <p:sldId id="347" r:id="rId12"/>
    <p:sldId id="352" r:id="rId13"/>
    <p:sldId id="265" r:id="rId14"/>
    <p:sldId id="315" r:id="rId15"/>
    <p:sldId id="280" r:id="rId16"/>
    <p:sldId id="290" r:id="rId17"/>
    <p:sldId id="317" r:id="rId18"/>
    <p:sldId id="318" r:id="rId19"/>
    <p:sldId id="283" r:id="rId20"/>
    <p:sldId id="319" r:id="rId21"/>
    <p:sldId id="320" r:id="rId22"/>
    <p:sldId id="321" r:id="rId23"/>
    <p:sldId id="322" r:id="rId24"/>
    <p:sldId id="284" r:id="rId25"/>
    <p:sldId id="324" r:id="rId26"/>
    <p:sldId id="329" r:id="rId27"/>
    <p:sldId id="356" r:id="rId28"/>
    <p:sldId id="351" r:id="rId29"/>
    <p:sldId id="330" r:id="rId30"/>
    <p:sldId id="299" r:id="rId31"/>
    <p:sldId id="357" r:id="rId32"/>
    <p:sldId id="334" r:id="rId33"/>
    <p:sldId id="342" r:id="rId34"/>
    <p:sldId id="336" r:id="rId35"/>
    <p:sldId id="359" r:id="rId36"/>
    <p:sldId id="303" r:id="rId37"/>
    <p:sldId id="360" r:id="rId38"/>
    <p:sldId id="34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E46"/>
    <a:srgbClr val="2F4199"/>
    <a:srgbClr val="4764C1"/>
    <a:srgbClr val="3954A9"/>
    <a:srgbClr val="27357D"/>
    <a:srgbClr val="DEFF95"/>
    <a:srgbClr val="FFF29F"/>
    <a:srgbClr val="8CC7CE"/>
    <a:srgbClr val="4D61C7"/>
    <a:srgbClr val="9F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7" autoAdjust="0"/>
    <p:restoredTop sz="85613" autoAdjust="0"/>
  </p:normalViewPr>
  <p:slideViewPr>
    <p:cSldViewPr>
      <p:cViewPr>
        <p:scale>
          <a:sx n="50" d="100"/>
          <a:sy n="50" d="100"/>
        </p:scale>
        <p:origin x="-1638" y="-2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346"/>
    </p:cViewPr>
  </p:sorterViewPr>
  <p:notesViewPr>
    <p:cSldViewPr>
      <p:cViewPr varScale="1">
        <p:scale>
          <a:sx n="53" d="100"/>
          <a:sy n="53" d="100"/>
        </p:scale>
        <p:origin x="-28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E25E2-ECBF-4E07-94E8-D73D00FBDEBE}"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60A73B9-F0EE-469A-AE04-B0E5CFD95A10}">
      <dgm:prSet phldrT="[Text]" custT="1"/>
      <dgm:spPr/>
      <dgm:t>
        <a:bodyPr/>
        <a:lstStyle/>
        <a:p>
          <a:r>
            <a:rPr lang="en-US" sz="2400" b="1" dirty="0" smtClean="0">
              <a:solidFill>
                <a:srgbClr val="161E46"/>
              </a:solidFill>
            </a:rPr>
            <a:t>Use current solar income</a:t>
          </a:r>
          <a:endParaRPr lang="en-US" sz="2400" b="1" dirty="0">
            <a:solidFill>
              <a:srgbClr val="161E46"/>
            </a:solidFill>
          </a:endParaRPr>
        </a:p>
      </dgm:t>
    </dgm:pt>
    <dgm:pt modelId="{9743066B-B4A8-4B90-ADB5-BE74FEA2796A}" type="parTrans" cxnId="{388B0BBD-CBF1-4518-8F74-27AF3B1DC5F2}">
      <dgm:prSet/>
      <dgm:spPr/>
      <dgm:t>
        <a:bodyPr/>
        <a:lstStyle/>
        <a:p>
          <a:endParaRPr lang="en-US"/>
        </a:p>
      </dgm:t>
    </dgm:pt>
    <dgm:pt modelId="{5A8DB79A-1B59-4F22-BF2A-E9870D6D0629}" type="sibTrans" cxnId="{388B0BBD-CBF1-4518-8F74-27AF3B1DC5F2}">
      <dgm:prSet/>
      <dgm:spPr/>
      <dgm:t>
        <a:bodyPr/>
        <a:lstStyle/>
        <a:p>
          <a:endParaRPr lang="en-US"/>
        </a:p>
      </dgm:t>
    </dgm:pt>
    <dgm:pt modelId="{76DF23B8-8A07-4FB9-AEBE-2743D7B75771}">
      <dgm:prSet phldrT="[Text]" custT="1"/>
      <dgm:spPr/>
      <dgm:t>
        <a:bodyPr/>
        <a:lstStyle/>
        <a:p>
          <a:r>
            <a:rPr lang="en-US" sz="2400" b="1" dirty="0" smtClean="0">
              <a:solidFill>
                <a:srgbClr val="161E46"/>
              </a:solidFill>
            </a:rPr>
            <a:t>Celebrate diversity</a:t>
          </a:r>
          <a:endParaRPr lang="en-US" sz="2400" b="1" dirty="0">
            <a:solidFill>
              <a:srgbClr val="161E46"/>
            </a:solidFill>
          </a:endParaRPr>
        </a:p>
      </dgm:t>
    </dgm:pt>
    <dgm:pt modelId="{BE37B64A-BB9F-475F-A7BC-600F66DE8F10}" type="parTrans" cxnId="{06389A09-E471-4438-9831-1FDAA3F9085D}">
      <dgm:prSet/>
      <dgm:spPr/>
      <dgm:t>
        <a:bodyPr/>
        <a:lstStyle/>
        <a:p>
          <a:endParaRPr lang="en-US"/>
        </a:p>
      </dgm:t>
    </dgm:pt>
    <dgm:pt modelId="{E4C01CE9-4B4F-4CCB-9A1F-10E4DB67A21C}" type="sibTrans" cxnId="{06389A09-E471-4438-9831-1FDAA3F9085D}">
      <dgm:prSet/>
      <dgm:spPr/>
      <dgm:t>
        <a:bodyPr/>
        <a:lstStyle/>
        <a:p>
          <a:endParaRPr lang="en-US"/>
        </a:p>
      </dgm:t>
    </dgm:pt>
    <dgm:pt modelId="{FC085282-8A3E-459A-B7EF-ED81359DB00E}">
      <dgm:prSet phldrT="[Text]" custT="1"/>
      <dgm:spPr/>
      <dgm:t>
        <a:bodyPr/>
        <a:lstStyle/>
        <a:p>
          <a:r>
            <a:rPr lang="en-US" sz="2400" b="1" dirty="0" smtClean="0">
              <a:solidFill>
                <a:srgbClr val="161E46"/>
              </a:solidFill>
            </a:rPr>
            <a:t>Waste = Food</a:t>
          </a:r>
          <a:endParaRPr lang="en-US" sz="2400" b="1" dirty="0">
            <a:solidFill>
              <a:srgbClr val="161E46"/>
            </a:solidFill>
          </a:endParaRPr>
        </a:p>
      </dgm:t>
    </dgm:pt>
    <dgm:pt modelId="{C23C7C78-846A-46F4-BA42-00802BDA1BFB}" type="parTrans" cxnId="{E4BE4D53-6B8E-4074-A653-02F26F0C278F}">
      <dgm:prSet/>
      <dgm:spPr/>
      <dgm:t>
        <a:bodyPr/>
        <a:lstStyle/>
        <a:p>
          <a:endParaRPr lang="en-US"/>
        </a:p>
      </dgm:t>
    </dgm:pt>
    <dgm:pt modelId="{861388A4-6F5B-4104-9E77-3B7B6DB44273}" type="sibTrans" cxnId="{E4BE4D53-6B8E-4074-A653-02F26F0C278F}">
      <dgm:prSet/>
      <dgm:spPr/>
      <dgm:t>
        <a:bodyPr/>
        <a:lstStyle/>
        <a:p>
          <a:endParaRPr lang="en-US"/>
        </a:p>
      </dgm:t>
    </dgm:pt>
    <dgm:pt modelId="{91A23750-E170-4474-BD5C-9E5D84362487}">
      <dgm:prSet custT="1"/>
      <dgm:spPr/>
      <dgm:t>
        <a:bodyPr/>
        <a:lstStyle/>
        <a:p>
          <a:r>
            <a:rPr lang="en-US" sz="2000" dirty="0" smtClean="0">
              <a:solidFill>
                <a:srgbClr val="161E46"/>
              </a:solidFill>
            </a:rPr>
            <a:t>Eliminating waste or using waste as a </a:t>
          </a:r>
          <a:r>
            <a:rPr lang="en-US" sz="2000" dirty="0" smtClean="0">
              <a:solidFill>
                <a:srgbClr val="161E46"/>
              </a:solidFill>
            </a:rPr>
            <a:t>resource.</a:t>
          </a:r>
          <a:endParaRPr lang="en-US" sz="2000" dirty="0">
            <a:solidFill>
              <a:srgbClr val="161E46"/>
            </a:solidFill>
          </a:endParaRPr>
        </a:p>
      </dgm:t>
    </dgm:pt>
    <dgm:pt modelId="{071EF1D5-B8DA-4727-A061-35FDE7050D46}" type="parTrans" cxnId="{35B9BFE1-FDA7-4A0B-BC3C-EDB67D8DDB36}">
      <dgm:prSet/>
      <dgm:spPr/>
      <dgm:t>
        <a:bodyPr/>
        <a:lstStyle/>
        <a:p>
          <a:endParaRPr lang="en-US"/>
        </a:p>
      </dgm:t>
    </dgm:pt>
    <dgm:pt modelId="{89DB952C-6836-4DA9-82FB-FEA5BF3A714F}" type="sibTrans" cxnId="{35B9BFE1-FDA7-4A0B-BC3C-EDB67D8DDB36}">
      <dgm:prSet/>
      <dgm:spPr/>
      <dgm:t>
        <a:bodyPr/>
        <a:lstStyle/>
        <a:p>
          <a:endParaRPr lang="en-US"/>
        </a:p>
      </dgm:t>
    </dgm:pt>
    <dgm:pt modelId="{6C4AFC53-2F8A-46D0-9794-BDC5D0001595}">
      <dgm:prSet custT="1"/>
      <dgm:spPr/>
      <dgm:t>
        <a:bodyPr/>
        <a:lstStyle/>
        <a:p>
          <a:r>
            <a:rPr lang="en-US" sz="2000" dirty="0" smtClean="0">
              <a:solidFill>
                <a:srgbClr val="161E46"/>
              </a:solidFill>
            </a:rPr>
            <a:t>An emphasized feature of </a:t>
          </a:r>
          <a:r>
            <a:rPr lang="en-US" sz="2000" dirty="0" smtClean="0">
              <a:solidFill>
                <a:srgbClr val="161E46"/>
              </a:solidFill>
            </a:rPr>
            <a:t>C2C</a:t>
          </a:r>
          <a:endParaRPr lang="en-US" sz="2000" dirty="0">
            <a:solidFill>
              <a:srgbClr val="161E46"/>
            </a:solidFill>
          </a:endParaRPr>
        </a:p>
      </dgm:t>
    </dgm:pt>
    <dgm:pt modelId="{78692B6E-BBB9-4C14-A10B-BB5EF78378FE}" type="parTrans" cxnId="{424BDA98-3F2D-4224-A2C9-4CB5FF676FA2}">
      <dgm:prSet/>
      <dgm:spPr/>
      <dgm:t>
        <a:bodyPr/>
        <a:lstStyle/>
        <a:p>
          <a:endParaRPr lang="en-US"/>
        </a:p>
      </dgm:t>
    </dgm:pt>
    <dgm:pt modelId="{94CF3A24-1EC1-47F2-8C7D-2692EC53F0E1}" type="sibTrans" cxnId="{424BDA98-3F2D-4224-A2C9-4CB5FF676FA2}">
      <dgm:prSet/>
      <dgm:spPr/>
      <dgm:t>
        <a:bodyPr/>
        <a:lstStyle/>
        <a:p>
          <a:endParaRPr lang="en-US"/>
        </a:p>
      </dgm:t>
    </dgm:pt>
    <dgm:pt modelId="{1C97C6D6-534D-46F4-B973-003ADF591B92}">
      <dgm:prSet custT="1"/>
      <dgm:spPr/>
      <dgm:t>
        <a:bodyPr/>
        <a:lstStyle/>
        <a:p>
          <a:r>
            <a:rPr lang="en-US" sz="2000" dirty="0" smtClean="0">
              <a:solidFill>
                <a:srgbClr val="161E46"/>
              </a:solidFill>
            </a:rPr>
            <a:t>Utilizing a diverse assortment of resources, capitalizing on local habitat, and making things reflective of </a:t>
          </a:r>
          <a:r>
            <a:rPr lang="en-US" sz="2000" dirty="0" smtClean="0">
              <a:solidFill>
                <a:srgbClr val="161E46"/>
              </a:solidFill>
            </a:rPr>
            <a:t>place.</a:t>
          </a:r>
          <a:endParaRPr lang="en-US" sz="2000" dirty="0">
            <a:solidFill>
              <a:srgbClr val="161E46"/>
            </a:solidFill>
          </a:endParaRPr>
        </a:p>
      </dgm:t>
    </dgm:pt>
    <dgm:pt modelId="{322E551E-8035-47D6-BE0F-9FECA1382A84}" type="parTrans" cxnId="{5AE6A0A8-5924-41C0-AA9C-16683CC30622}">
      <dgm:prSet/>
      <dgm:spPr/>
      <dgm:t>
        <a:bodyPr/>
        <a:lstStyle/>
        <a:p>
          <a:endParaRPr lang="en-US"/>
        </a:p>
      </dgm:t>
    </dgm:pt>
    <dgm:pt modelId="{CB2A3207-3624-4330-B93F-3C011B511448}" type="sibTrans" cxnId="{5AE6A0A8-5924-41C0-AA9C-16683CC30622}">
      <dgm:prSet/>
      <dgm:spPr/>
      <dgm:t>
        <a:bodyPr/>
        <a:lstStyle/>
        <a:p>
          <a:endParaRPr lang="en-US"/>
        </a:p>
      </dgm:t>
    </dgm:pt>
    <dgm:pt modelId="{919651A9-11B5-4133-9DA9-8BBF1E1D30A9}">
      <dgm:prSet custT="1"/>
      <dgm:spPr/>
      <dgm:t>
        <a:bodyPr/>
        <a:lstStyle/>
        <a:p>
          <a:endParaRPr lang="en-US" sz="1800" dirty="0"/>
        </a:p>
      </dgm:t>
    </dgm:pt>
    <dgm:pt modelId="{D71436EB-2D19-4AF6-A618-B93EF0BFE333}" type="parTrans" cxnId="{66ABF4B9-A804-42D8-8FE6-43261AA34AC4}">
      <dgm:prSet/>
      <dgm:spPr/>
      <dgm:t>
        <a:bodyPr/>
        <a:lstStyle/>
        <a:p>
          <a:endParaRPr lang="en-US"/>
        </a:p>
      </dgm:t>
    </dgm:pt>
    <dgm:pt modelId="{3A280D94-DE46-47B6-A942-4A002734DE73}" type="sibTrans" cxnId="{66ABF4B9-A804-42D8-8FE6-43261AA34AC4}">
      <dgm:prSet/>
      <dgm:spPr/>
      <dgm:t>
        <a:bodyPr/>
        <a:lstStyle/>
        <a:p>
          <a:endParaRPr lang="en-US"/>
        </a:p>
      </dgm:t>
    </dgm:pt>
    <dgm:pt modelId="{B88C2B59-A5C8-478A-9CEB-43EE346B87DA}">
      <dgm:prSet custT="1"/>
      <dgm:spPr/>
      <dgm:t>
        <a:bodyPr/>
        <a:lstStyle/>
        <a:p>
          <a:r>
            <a:rPr lang="en-US" sz="2000" dirty="0" smtClean="0">
              <a:solidFill>
                <a:srgbClr val="161E46"/>
              </a:solidFill>
            </a:rPr>
            <a:t>Collecting and using energy efficiently and from renewable </a:t>
          </a:r>
          <a:r>
            <a:rPr lang="en-US" sz="2000" dirty="0" smtClean="0">
              <a:solidFill>
                <a:srgbClr val="161E46"/>
              </a:solidFill>
            </a:rPr>
            <a:t>resources.</a:t>
          </a:r>
          <a:endParaRPr lang="en-US" sz="2000" dirty="0">
            <a:solidFill>
              <a:srgbClr val="161E46"/>
            </a:solidFill>
          </a:endParaRPr>
        </a:p>
      </dgm:t>
    </dgm:pt>
    <dgm:pt modelId="{824C091C-D707-4B53-8EF2-5A2D2B031A4A}" type="parTrans" cxnId="{A58D1D37-3E6C-4231-AAD2-438D3205947D}">
      <dgm:prSet/>
      <dgm:spPr/>
      <dgm:t>
        <a:bodyPr/>
        <a:lstStyle/>
        <a:p>
          <a:endParaRPr lang="en-US"/>
        </a:p>
      </dgm:t>
    </dgm:pt>
    <dgm:pt modelId="{C32F977D-AE19-4508-BB9F-9AB683A735A7}" type="sibTrans" cxnId="{A58D1D37-3E6C-4231-AAD2-438D3205947D}">
      <dgm:prSet/>
      <dgm:spPr/>
      <dgm:t>
        <a:bodyPr/>
        <a:lstStyle/>
        <a:p>
          <a:endParaRPr lang="en-US"/>
        </a:p>
      </dgm:t>
    </dgm:pt>
    <dgm:pt modelId="{1AC633FA-ADD8-4506-9B12-0046030DF2A7}" type="pres">
      <dgm:prSet presAssocID="{9ACE25E2-ECBF-4E07-94E8-D73D00FBDEBE}" presName="linear" presStyleCnt="0">
        <dgm:presLayoutVars>
          <dgm:dir/>
          <dgm:animLvl val="lvl"/>
          <dgm:resizeHandles val="exact"/>
        </dgm:presLayoutVars>
      </dgm:prSet>
      <dgm:spPr/>
      <dgm:t>
        <a:bodyPr/>
        <a:lstStyle/>
        <a:p>
          <a:endParaRPr lang="en-US"/>
        </a:p>
      </dgm:t>
    </dgm:pt>
    <dgm:pt modelId="{DF695C01-9D13-426D-ADFA-FCD35FA38FFF}" type="pres">
      <dgm:prSet presAssocID="{660A73B9-F0EE-469A-AE04-B0E5CFD95A10}" presName="parentLin" presStyleCnt="0"/>
      <dgm:spPr/>
    </dgm:pt>
    <dgm:pt modelId="{CC05AE21-04A8-43E3-9A27-DAC2C23222C5}" type="pres">
      <dgm:prSet presAssocID="{660A73B9-F0EE-469A-AE04-B0E5CFD95A10}" presName="parentLeftMargin" presStyleLbl="node1" presStyleIdx="0" presStyleCnt="3"/>
      <dgm:spPr/>
      <dgm:t>
        <a:bodyPr/>
        <a:lstStyle/>
        <a:p>
          <a:endParaRPr lang="en-US"/>
        </a:p>
      </dgm:t>
    </dgm:pt>
    <dgm:pt modelId="{CFBECC01-4430-4C34-8615-B1CFBCCA4909}" type="pres">
      <dgm:prSet presAssocID="{660A73B9-F0EE-469A-AE04-B0E5CFD95A10}" presName="parentText" presStyleLbl="node1" presStyleIdx="0" presStyleCnt="3" custScaleX="68254">
        <dgm:presLayoutVars>
          <dgm:chMax val="0"/>
          <dgm:bulletEnabled val="1"/>
        </dgm:presLayoutVars>
      </dgm:prSet>
      <dgm:spPr/>
      <dgm:t>
        <a:bodyPr/>
        <a:lstStyle/>
        <a:p>
          <a:endParaRPr lang="en-US"/>
        </a:p>
      </dgm:t>
    </dgm:pt>
    <dgm:pt modelId="{9A55FC82-4CFB-4891-A78F-ACFA25B31FB0}" type="pres">
      <dgm:prSet presAssocID="{660A73B9-F0EE-469A-AE04-B0E5CFD95A10}" presName="negativeSpace" presStyleCnt="0"/>
      <dgm:spPr/>
    </dgm:pt>
    <dgm:pt modelId="{247BEA7D-1E95-4639-9AD0-CE03A96D3335}" type="pres">
      <dgm:prSet presAssocID="{660A73B9-F0EE-469A-AE04-B0E5CFD95A10}" presName="childText" presStyleLbl="conFgAcc1" presStyleIdx="0" presStyleCnt="3">
        <dgm:presLayoutVars>
          <dgm:bulletEnabled val="1"/>
        </dgm:presLayoutVars>
      </dgm:prSet>
      <dgm:spPr/>
      <dgm:t>
        <a:bodyPr/>
        <a:lstStyle/>
        <a:p>
          <a:endParaRPr lang="en-US"/>
        </a:p>
      </dgm:t>
    </dgm:pt>
    <dgm:pt modelId="{7E500237-7D95-4EEC-A955-F85AAF1B2D76}" type="pres">
      <dgm:prSet presAssocID="{5A8DB79A-1B59-4F22-BF2A-E9870D6D0629}" presName="spaceBetweenRectangles" presStyleCnt="0"/>
      <dgm:spPr/>
    </dgm:pt>
    <dgm:pt modelId="{B387BDEA-AF5E-453E-B8DE-4A065AB863B9}" type="pres">
      <dgm:prSet presAssocID="{76DF23B8-8A07-4FB9-AEBE-2743D7B75771}" presName="parentLin" presStyleCnt="0"/>
      <dgm:spPr/>
    </dgm:pt>
    <dgm:pt modelId="{636177DE-70EE-4429-AD19-A0442ADAE774}" type="pres">
      <dgm:prSet presAssocID="{76DF23B8-8A07-4FB9-AEBE-2743D7B75771}" presName="parentLeftMargin" presStyleLbl="node1" presStyleIdx="0" presStyleCnt="3"/>
      <dgm:spPr/>
      <dgm:t>
        <a:bodyPr/>
        <a:lstStyle/>
        <a:p>
          <a:endParaRPr lang="en-US"/>
        </a:p>
      </dgm:t>
    </dgm:pt>
    <dgm:pt modelId="{A03185CF-BF44-49D7-A0C2-BA84D57DD21E}" type="pres">
      <dgm:prSet presAssocID="{76DF23B8-8A07-4FB9-AEBE-2743D7B75771}" presName="parentText" presStyleLbl="node1" presStyleIdx="1" presStyleCnt="3" custScaleX="68254">
        <dgm:presLayoutVars>
          <dgm:chMax val="0"/>
          <dgm:bulletEnabled val="1"/>
        </dgm:presLayoutVars>
      </dgm:prSet>
      <dgm:spPr/>
      <dgm:t>
        <a:bodyPr/>
        <a:lstStyle/>
        <a:p>
          <a:endParaRPr lang="en-US"/>
        </a:p>
      </dgm:t>
    </dgm:pt>
    <dgm:pt modelId="{FE6CDBF2-3EDB-43C9-B2D8-41E75FE7B4EE}" type="pres">
      <dgm:prSet presAssocID="{76DF23B8-8A07-4FB9-AEBE-2743D7B75771}" presName="negativeSpace" presStyleCnt="0"/>
      <dgm:spPr/>
    </dgm:pt>
    <dgm:pt modelId="{C080E1C4-D2F9-4819-AC4E-4179AD02C4DE}" type="pres">
      <dgm:prSet presAssocID="{76DF23B8-8A07-4FB9-AEBE-2743D7B75771}" presName="childText" presStyleLbl="conFgAcc1" presStyleIdx="1" presStyleCnt="3" custScaleY="71072" custLinFactNeighborX="9973" custLinFactNeighborY="-86728">
        <dgm:presLayoutVars>
          <dgm:bulletEnabled val="1"/>
        </dgm:presLayoutVars>
      </dgm:prSet>
      <dgm:spPr/>
      <dgm:t>
        <a:bodyPr/>
        <a:lstStyle/>
        <a:p>
          <a:endParaRPr lang="en-US"/>
        </a:p>
      </dgm:t>
    </dgm:pt>
    <dgm:pt modelId="{B3FB1C1B-2AD9-4B2C-9D2D-F50B1B707729}" type="pres">
      <dgm:prSet presAssocID="{E4C01CE9-4B4F-4CCB-9A1F-10E4DB67A21C}" presName="spaceBetweenRectangles" presStyleCnt="0"/>
      <dgm:spPr/>
    </dgm:pt>
    <dgm:pt modelId="{F61AA7F1-AE01-4445-AFE8-A8671047DC4D}" type="pres">
      <dgm:prSet presAssocID="{FC085282-8A3E-459A-B7EF-ED81359DB00E}" presName="parentLin" presStyleCnt="0"/>
      <dgm:spPr/>
    </dgm:pt>
    <dgm:pt modelId="{1E513F38-C06C-4496-869F-F409E9BE0511}" type="pres">
      <dgm:prSet presAssocID="{FC085282-8A3E-459A-B7EF-ED81359DB00E}" presName="parentLeftMargin" presStyleLbl="node1" presStyleIdx="1" presStyleCnt="3"/>
      <dgm:spPr/>
      <dgm:t>
        <a:bodyPr/>
        <a:lstStyle/>
        <a:p>
          <a:endParaRPr lang="en-US"/>
        </a:p>
      </dgm:t>
    </dgm:pt>
    <dgm:pt modelId="{AC75C67C-E198-4084-AC2C-8CF0AAC183A3}" type="pres">
      <dgm:prSet presAssocID="{FC085282-8A3E-459A-B7EF-ED81359DB00E}" presName="parentText" presStyleLbl="node1" presStyleIdx="2" presStyleCnt="3" custScaleX="68254">
        <dgm:presLayoutVars>
          <dgm:chMax val="0"/>
          <dgm:bulletEnabled val="1"/>
        </dgm:presLayoutVars>
      </dgm:prSet>
      <dgm:spPr/>
      <dgm:t>
        <a:bodyPr/>
        <a:lstStyle/>
        <a:p>
          <a:endParaRPr lang="en-US"/>
        </a:p>
      </dgm:t>
    </dgm:pt>
    <dgm:pt modelId="{D63BFBED-1D05-488B-B974-B346A7BB8071}" type="pres">
      <dgm:prSet presAssocID="{FC085282-8A3E-459A-B7EF-ED81359DB00E}" presName="negativeSpace" presStyleCnt="0"/>
      <dgm:spPr/>
    </dgm:pt>
    <dgm:pt modelId="{051D78F7-3057-46B5-943F-58AB10E76D23}" type="pres">
      <dgm:prSet presAssocID="{FC085282-8A3E-459A-B7EF-ED81359DB00E}" presName="childText" presStyleLbl="conFgAcc1" presStyleIdx="2" presStyleCnt="3">
        <dgm:presLayoutVars>
          <dgm:bulletEnabled val="1"/>
        </dgm:presLayoutVars>
      </dgm:prSet>
      <dgm:spPr/>
      <dgm:t>
        <a:bodyPr/>
        <a:lstStyle/>
        <a:p>
          <a:endParaRPr lang="en-US"/>
        </a:p>
      </dgm:t>
    </dgm:pt>
  </dgm:ptLst>
  <dgm:cxnLst>
    <dgm:cxn modelId="{06389A09-E471-4438-9831-1FDAA3F9085D}" srcId="{9ACE25E2-ECBF-4E07-94E8-D73D00FBDEBE}" destId="{76DF23B8-8A07-4FB9-AEBE-2743D7B75771}" srcOrd="1" destOrd="0" parTransId="{BE37B64A-BB9F-475F-A7BC-600F66DE8F10}" sibTransId="{E4C01CE9-4B4F-4CCB-9A1F-10E4DB67A21C}"/>
    <dgm:cxn modelId="{A58D1D37-3E6C-4231-AAD2-438D3205947D}" srcId="{660A73B9-F0EE-469A-AE04-B0E5CFD95A10}" destId="{B88C2B59-A5C8-478A-9CEB-43EE346B87DA}" srcOrd="0" destOrd="0" parTransId="{824C091C-D707-4B53-8EF2-5A2D2B031A4A}" sibTransId="{C32F977D-AE19-4508-BB9F-9AB683A735A7}"/>
    <dgm:cxn modelId="{A86FBE85-AD69-4F1C-8479-9D9B1CA180E6}" type="presOf" srcId="{76DF23B8-8A07-4FB9-AEBE-2743D7B75771}" destId="{A03185CF-BF44-49D7-A0C2-BA84D57DD21E}" srcOrd="1" destOrd="0" presId="urn:microsoft.com/office/officeart/2005/8/layout/list1"/>
    <dgm:cxn modelId="{737F01D5-794B-446C-9F8B-A05D4C82EB51}" type="presOf" srcId="{91A23750-E170-4474-BD5C-9E5D84362487}" destId="{051D78F7-3057-46B5-943F-58AB10E76D23}" srcOrd="0" destOrd="0" presId="urn:microsoft.com/office/officeart/2005/8/layout/list1"/>
    <dgm:cxn modelId="{66ABF4B9-A804-42D8-8FE6-43261AA34AC4}" srcId="{76DF23B8-8A07-4FB9-AEBE-2743D7B75771}" destId="{919651A9-11B5-4133-9DA9-8BBF1E1D30A9}" srcOrd="1" destOrd="0" parTransId="{D71436EB-2D19-4AF6-A618-B93EF0BFE333}" sibTransId="{3A280D94-DE46-47B6-A942-4A002734DE73}"/>
    <dgm:cxn modelId="{6C7F1056-13C2-4B9A-A185-E2AA9B1533C4}" type="presOf" srcId="{9ACE25E2-ECBF-4E07-94E8-D73D00FBDEBE}" destId="{1AC633FA-ADD8-4506-9B12-0046030DF2A7}" srcOrd="0" destOrd="0" presId="urn:microsoft.com/office/officeart/2005/8/layout/list1"/>
    <dgm:cxn modelId="{E8BFDBD0-F001-4526-92F2-9EC36CAA474D}" type="presOf" srcId="{6C4AFC53-2F8A-46D0-9794-BDC5D0001595}" destId="{051D78F7-3057-46B5-943F-58AB10E76D23}" srcOrd="0" destOrd="1" presId="urn:microsoft.com/office/officeart/2005/8/layout/list1"/>
    <dgm:cxn modelId="{35B9BFE1-FDA7-4A0B-BC3C-EDB67D8DDB36}" srcId="{FC085282-8A3E-459A-B7EF-ED81359DB00E}" destId="{91A23750-E170-4474-BD5C-9E5D84362487}" srcOrd="0" destOrd="0" parTransId="{071EF1D5-B8DA-4727-A061-35FDE7050D46}" sibTransId="{89DB952C-6836-4DA9-82FB-FEA5BF3A714F}"/>
    <dgm:cxn modelId="{5AE6A0A8-5924-41C0-AA9C-16683CC30622}" srcId="{76DF23B8-8A07-4FB9-AEBE-2743D7B75771}" destId="{1C97C6D6-534D-46F4-B973-003ADF591B92}" srcOrd="0" destOrd="0" parTransId="{322E551E-8035-47D6-BE0F-9FECA1382A84}" sibTransId="{CB2A3207-3624-4330-B93F-3C011B511448}"/>
    <dgm:cxn modelId="{D2146A1B-0B36-4F09-BBB4-D79EDD7CC99B}" type="presOf" srcId="{1C97C6D6-534D-46F4-B973-003ADF591B92}" destId="{C080E1C4-D2F9-4819-AC4E-4179AD02C4DE}" srcOrd="0" destOrd="0" presId="urn:microsoft.com/office/officeart/2005/8/layout/list1"/>
    <dgm:cxn modelId="{424BDA98-3F2D-4224-A2C9-4CB5FF676FA2}" srcId="{91A23750-E170-4474-BD5C-9E5D84362487}" destId="{6C4AFC53-2F8A-46D0-9794-BDC5D0001595}" srcOrd="0" destOrd="0" parTransId="{78692B6E-BBB9-4C14-A10B-BB5EF78378FE}" sibTransId="{94CF3A24-1EC1-47F2-8C7D-2692EC53F0E1}"/>
    <dgm:cxn modelId="{EAE1F17C-C66F-4B90-B1ED-3B75F5637068}" type="presOf" srcId="{919651A9-11B5-4133-9DA9-8BBF1E1D30A9}" destId="{C080E1C4-D2F9-4819-AC4E-4179AD02C4DE}" srcOrd="0" destOrd="1" presId="urn:microsoft.com/office/officeart/2005/8/layout/list1"/>
    <dgm:cxn modelId="{097F117C-42C5-4EED-A42B-592B44384AA2}" type="presOf" srcId="{B88C2B59-A5C8-478A-9CEB-43EE346B87DA}" destId="{247BEA7D-1E95-4639-9AD0-CE03A96D3335}" srcOrd="0" destOrd="0" presId="urn:microsoft.com/office/officeart/2005/8/layout/list1"/>
    <dgm:cxn modelId="{935BF1F1-F7F8-4EE7-A561-7B26A4F7246F}" type="presOf" srcId="{76DF23B8-8A07-4FB9-AEBE-2743D7B75771}" destId="{636177DE-70EE-4429-AD19-A0442ADAE774}" srcOrd="0" destOrd="0" presId="urn:microsoft.com/office/officeart/2005/8/layout/list1"/>
    <dgm:cxn modelId="{E4BE4D53-6B8E-4074-A653-02F26F0C278F}" srcId="{9ACE25E2-ECBF-4E07-94E8-D73D00FBDEBE}" destId="{FC085282-8A3E-459A-B7EF-ED81359DB00E}" srcOrd="2" destOrd="0" parTransId="{C23C7C78-846A-46F4-BA42-00802BDA1BFB}" sibTransId="{861388A4-6F5B-4104-9E77-3B7B6DB44273}"/>
    <dgm:cxn modelId="{0342947B-323E-4A44-93A0-891763AD9E87}" type="presOf" srcId="{660A73B9-F0EE-469A-AE04-B0E5CFD95A10}" destId="{CC05AE21-04A8-43E3-9A27-DAC2C23222C5}" srcOrd="0" destOrd="0" presId="urn:microsoft.com/office/officeart/2005/8/layout/list1"/>
    <dgm:cxn modelId="{22DED1F9-1975-45A5-9000-5E81A555A5AD}" type="presOf" srcId="{660A73B9-F0EE-469A-AE04-B0E5CFD95A10}" destId="{CFBECC01-4430-4C34-8615-B1CFBCCA4909}" srcOrd="1" destOrd="0" presId="urn:microsoft.com/office/officeart/2005/8/layout/list1"/>
    <dgm:cxn modelId="{388B0BBD-CBF1-4518-8F74-27AF3B1DC5F2}" srcId="{9ACE25E2-ECBF-4E07-94E8-D73D00FBDEBE}" destId="{660A73B9-F0EE-469A-AE04-B0E5CFD95A10}" srcOrd="0" destOrd="0" parTransId="{9743066B-B4A8-4B90-ADB5-BE74FEA2796A}" sibTransId="{5A8DB79A-1B59-4F22-BF2A-E9870D6D0629}"/>
    <dgm:cxn modelId="{E2C2E66C-2ECC-40B2-A3A5-3350639D6B26}" type="presOf" srcId="{FC085282-8A3E-459A-B7EF-ED81359DB00E}" destId="{1E513F38-C06C-4496-869F-F409E9BE0511}" srcOrd="0" destOrd="0" presId="urn:microsoft.com/office/officeart/2005/8/layout/list1"/>
    <dgm:cxn modelId="{02468253-3F5F-4268-ACDA-631F71D16096}" type="presOf" srcId="{FC085282-8A3E-459A-B7EF-ED81359DB00E}" destId="{AC75C67C-E198-4084-AC2C-8CF0AAC183A3}" srcOrd="1" destOrd="0" presId="urn:microsoft.com/office/officeart/2005/8/layout/list1"/>
    <dgm:cxn modelId="{FA252D7D-C60B-42A4-B15B-74C4D7A9CA6B}" type="presParOf" srcId="{1AC633FA-ADD8-4506-9B12-0046030DF2A7}" destId="{DF695C01-9D13-426D-ADFA-FCD35FA38FFF}" srcOrd="0" destOrd="0" presId="urn:microsoft.com/office/officeart/2005/8/layout/list1"/>
    <dgm:cxn modelId="{4976AEC1-B4DE-4913-9F90-44C2196C6126}" type="presParOf" srcId="{DF695C01-9D13-426D-ADFA-FCD35FA38FFF}" destId="{CC05AE21-04A8-43E3-9A27-DAC2C23222C5}" srcOrd="0" destOrd="0" presId="urn:microsoft.com/office/officeart/2005/8/layout/list1"/>
    <dgm:cxn modelId="{861ACD5C-EBF5-4474-8FBF-34986C309945}" type="presParOf" srcId="{DF695C01-9D13-426D-ADFA-FCD35FA38FFF}" destId="{CFBECC01-4430-4C34-8615-B1CFBCCA4909}" srcOrd="1" destOrd="0" presId="urn:microsoft.com/office/officeart/2005/8/layout/list1"/>
    <dgm:cxn modelId="{62486691-5DB2-4BC4-A64F-08C343F8A926}" type="presParOf" srcId="{1AC633FA-ADD8-4506-9B12-0046030DF2A7}" destId="{9A55FC82-4CFB-4891-A78F-ACFA25B31FB0}" srcOrd="1" destOrd="0" presId="urn:microsoft.com/office/officeart/2005/8/layout/list1"/>
    <dgm:cxn modelId="{37DD03C3-E4C1-435C-B5C1-3C395866EDB0}" type="presParOf" srcId="{1AC633FA-ADD8-4506-9B12-0046030DF2A7}" destId="{247BEA7D-1E95-4639-9AD0-CE03A96D3335}" srcOrd="2" destOrd="0" presId="urn:microsoft.com/office/officeart/2005/8/layout/list1"/>
    <dgm:cxn modelId="{0499D555-BBE4-4158-BADA-9577D27A3760}" type="presParOf" srcId="{1AC633FA-ADD8-4506-9B12-0046030DF2A7}" destId="{7E500237-7D95-4EEC-A955-F85AAF1B2D76}" srcOrd="3" destOrd="0" presId="urn:microsoft.com/office/officeart/2005/8/layout/list1"/>
    <dgm:cxn modelId="{E906D831-64EE-40A3-BE56-D496B62A9347}" type="presParOf" srcId="{1AC633FA-ADD8-4506-9B12-0046030DF2A7}" destId="{B387BDEA-AF5E-453E-B8DE-4A065AB863B9}" srcOrd="4" destOrd="0" presId="urn:microsoft.com/office/officeart/2005/8/layout/list1"/>
    <dgm:cxn modelId="{38A0C47F-51DF-4786-A81E-6C3EE6EA2E97}" type="presParOf" srcId="{B387BDEA-AF5E-453E-B8DE-4A065AB863B9}" destId="{636177DE-70EE-4429-AD19-A0442ADAE774}" srcOrd="0" destOrd="0" presId="urn:microsoft.com/office/officeart/2005/8/layout/list1"/>
    <dgm:cxn modelId="{F973A9D0-25C2-41ED-91FE-81F439666934}" type="presParOf" srcId="{B387BDEA-AF5E-453E-B8DE-4A065AB863B9}" destId="{A03185CF-BF44-49D7-A0C2-BA84D57DD21E}" srcOrd="1" destOrd="0" presId="urn:microsoft.com/office/officeart/2005/8/layout/list1"/>
    <dgm:cxn modelId="{1BCD42ED-07E2-4058-A4BB-DF938431D806}" type="presParOf" srcId="{1AC633FA-ADD8-4506-9B12-0046030DF2A7}" destId="{FE6CDBF2-3EDB-43C9-B2D8-41E75FE7B4EE}" srcOrd="5" destOrd="0" presId="urn:microsoft.com/office/officeart/2005/8/layout/list1"/>
    <dgm:cxn modelId="{8FB15009-074F-4A5A-A2D2-ADD709778B6B}" type="presParOf" srcId="{1AC633FA-ADD8-4506-9B12-0046030DF2A7}" destId="{C080E1C4-D2F9-4819-AC4E-4179AD02C4DE}" srcOrd="6" destOrd="0" presId="urn:microsoft.com/office/officeart/2005/8/layout/list1"/>
    <dgm:cxn modelId="{A5081F7C-8871-4FBE-9741-5E0A4A2B29C3}" type="presParOf" srcId="{1AC633FA-ADD8-4506-9B12-0046030DF2A7}" destId="{B3FB1C1B-2AD9-4B2C-9D2D-F50B1B707729}" srcOrd="7" destOrd="0" presId="urn:microsoft.com/office/officeart/2005/8/layout/list1"/>
    <dgm:cxn modelId="{D8509396-AA6C-4433-B7DD-4A4734CE4BB5}" type="presParOf" srcId="{1AC633FA-ADD8-4506-9B12-0046030DF2A7}" destId="{F61AA7F1-AE01-4445-AFE8-A8671047DC4D}" srcOrd="8" destOrd="0" presId="urn:microsoft.com/office/officeart/2005/8/layout/list1"/>
    <dgm:cxn modelId="{A3AA757D-A94E-43C7-A984-66DC665CCFE4}" type="presParOf" srcId="{F61AA7F1-AE01-4445-AFE8-A8671047DC4D}" destId="{1E513F38-C06C-4496-869F-F409E9BE0511}" srcOrd="0" destOrd="0" presId="urn:microsoft.com/office/officeart/2005/8/layout/list1"/>
    <dgm:cxn modelId="{8BBCEE6D-B041-4D6B-885F-3D31125814E6}" type="presParOf" srcId="{F61AA7F1-AE01-4445-AFE8-A8671047DC4D}" destId="{AC75C67C-E198-4084-AC2C-8CF0AAC183A3}" srcOrd="1" destOrd="0" presId="urn:microsoft.com/office/officeart/2005/8/layout/list1"/>
    <dgm:cxn modelId="{5F3693C0-BFBD-49BB-9981-5953D7661FF0}" type="presParOf" srcId="{1AC633FA-ADD8-4506-9B12-0046030DF2A7}" destId="{D63BFBED-1D05-488B-B974-B346A7BB8071}" srcOrd="9" destOrd="0" presId="urn:microsoft.com/office/officeart/2005/8/layout/list1"/>
    <dgm:cxn modelId="{7C6A5450-A74D-49C4-9F1C-B56119E3F4B4}" type="presParOf" srcId="{1AC633FA-ADD8-4506-9B12-0046030DF2A7}" destId="{051D78F7-3057-46B5-943F-58AB10E76D2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1EFA82-5D19-41B4-AA0D-974C8F2DA10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2020BAAC-56A9-4C06-9BED-C6DD1739D5A8}">
      <dgm:prSet phldrT="[Text]"/>
      <dgm:spPr/>
      <dgm:t>
        <a:bodyPr/>
        <a:lstStyle/>
        <a:p>
          <a:r>
            <a:rPr lang="en-US" dirty="0" smtClean="0"/>
            <a:t>Generally blended</a:t>
          </a:r>
          <a:endParaRPr lang="en-US" dirty="0"/>
        </a:p>
      </dgm:t>
    </dgm:pt>
    <dgm:pt modelId="{EB8FE5F6-CA00-4999-A057-EBAE06AC353F}" type="parTrans" cxnId="{EBEB3FE6-86A2-4E60-81B3-DDC7E5435D7C}">
      <dgm:prSet/>
      <dgm:spPr/>
      <dgm:t>
        <a:bodyPr/>
        <a:lstStyle/>
        <a:p>
          <a:endParaRPr lang="en-US"/>
        </a:p>
      </dgm:t>
    </dgm:pt>
    <dgm:pt modelId="{9534773A-4CFD-4267-A21B-8CFC108DB627}" type="sibTrans" cxnId="{EBEB3FE6-86A2-4E60-81B3-DDC7E5435D7C}">
      <dgm:prSet/>
      <dgm:spPr/>
      <dgm:t>
        <a:bodyPr/>
        <a:lstStyle/>
        <a:p>
          <a:endParaRPr lang="en-US"/>
        </a:p>
      </dgm:t>
    </dgm:pt>
    <dgm:pt modelId="{8134E7FC-E29F-4917-9723-AB54C4F4E98E}">
      <dgm:prSet phldrT="[Text]" custT="1"/>
      <dgm:spPr/>
      <dgm:t>
        <a:bodyPr/>
        <a:lstStyle/>
        <a:p>
          <a:r>
            <a:rPr lang="en-US" sz="1800" dirty="0" smtClean="0">
              <a:solidFill>
                <a:srgbClr val="161E46"/>
              </a:solidFill>
            </a:rPr>
            <a:t>Short staple fibers, in a range of sizes and qualities cannot easily be re-spun</a:t>
          </a:r>
          <a:endParaRPr lang="en-US" sz="1800" dirty="0">
            <a:solidFill>
              <a:srgbClr val="161E46"/>
            </a:solidFill>
          </a:endParaRPr>
        </a:p>
      </dgm:t>
    </dgm:pt>
    <dgm:pt modelId="{89228EA4-11C2-4B9B-961C-D89D7890CE82}" type="parTrans" cxnId="{D54A3FBD-DB24-4441-8DEB-E9F4226EF206}">
      <dgm:prSet/>
      <dgm:spPr/>
      <dgm:t>
        <a:bodyPr/>
        <a:lstStyle/>
        <a:p>
          <a:endParaRPr lang="en-US"/>
        </a:p>
      </dgm:t>
    </dgm:pt>
    <dgm:pt modelId="{3D33C21C-3251-4068-B9F5-2E9155550D17}" type="sibTrans" cxnId="{D54A3FBD-DB24-4441-8DEB-E9F4226EF206}">
      <dgm:prSet/>
      <dgm:spPr/>
      <dgm:t>
        <a:bodyPr/>
        <a:lstStyle/>
        <a:p>
          <a:endParaRPr lang="en-US"/>
        </a:p>
      </dgm:t>
    </dgm:pt>
    <dgm:pt modelId="{2B0BC8C8-E275-480E-9938-2D01168C7ADE}">
      <dgm:prSet phldrT="[Text]" custT="1"/>
      <dgm:spPr/>
      <dgm:t>
        <a:bodyPr/>
        <a:lstStyle/>
        <a:p>
          <a:r>
            <a:rPr lang="en-US" sz="1800" dirty="0" smtClean="0">
              <a:solidFill>
                <a:srgbClr val="161E46"/>
              </a:solidFill>
            </a:rPr>
            <a:t>Blending with longer staple virgin fibers on synthetic fibers improve yarn strength and spin ability</a:t>
          </a:r>
          <a:endParaRPr lang="en-US" sz="1800" dirty="0">
            <a:solidFill>
              <a:srgbClr val="161E46"/>
            </a:solidFill>
          </a:endParaRPr>
        </a:p>
      </dgm:t>
    </dgm:pt>
    <dgm:pt modelId="{ED941C61-3E0B-40EF-8D6D-10161E5CF9A6}" type="parTrans" cxnId="{B364E615-DA65-487C-8034-F1AC049880A5}">
      <dgm:prSet/>
      <dgm:spPr/>
      <dgm:t>
        <a:bodyPr/>
        <a:lstStyle/>
        <a:p>
          <a:endParaRPr lang="en-US"/>
        </a:p>
      </dgm:t>
    </dgm:pt>
    <dgm:pt modelId="{474C804F-F37B-4538-833A-96F94FAADE2C}" type="sibTrans" cxnId="{B364E615-DA65-487C-8034-F1AC049880A5}">
      <dgm:prSet/>
      <dgm:spPr/>
      <dgm:t>
        <a:bodyPr/>
        <a:lstStyle/>
        <a:p>
          <a:endParaRPr lang="en-US"/>
        </a:p>
      </dgm:t>
    </dgm:pt>
    <dgm:pt modelId="{E5696C60-165A-4C17-B39E-D8D1451BABD3}">
      <dgm:prSet phldrT="[Text]"/>
      <dgm:spPr/>
      <dgm:t>
        <a:bodyPr/>
        <a:lstStyle/>
        <a:p>
          <a:r>
            <a:rPr lang="en-US" dirty="0" smtClean="0"/>
            <a:t>Unique look and feel</a:t>
          </a:r>
          <a:endParaRPr lang="en-US" dirty="0"/>
        </a:p>
      </dgm:t>
    </dgm:pt>
    <dgm:pt modelId="{6F94243B-714E-48F7-9479-98FCBD60BF86}" type="parTrans" cxnId="{F76F5DD1-7BDB-4E84-94F9-0BC8F024B694}">
      <dgm:prSet/>
      <dgm:spPr/>
      <dgm:t>
        <a:bodyPr/>
        <a:lstStyle/>
        <a:p>
          <a:endParaRPr lang="en-US"/>
        </a:p>
      </dgm:t>
    </dgm:pt>
    <dgm:pt modelId="{7A04869B-6405-4219-A5C3-DFDD4B116256}" type="sibTrans" cxnId="{F76F5DD1-7BDB-4E84-94F9-0BC8F024B694}">
      <dgm:prSet/>
      <dgm:spPr/>
      <dgm:t>
        <a:bodyPr/>
        <a:lstStyle/>
        <a:p>
          <a:endParaRPr lang="en-US"/>
        </a:p>
      </dgm:t>
    </dgm:pt>
    <dgm:pt modelId="{7C0E79D3-5EE1-42C9-A899-34E04935D9CB}">
      <dgm:prSet phldrT="[Text]" custT="1"/>
      <dgm:spPr/>
      <dgm:t>
        <a:bodyPr/>
        <a:lstStyle/>
        <a:p>
          <a:r>
            <a:rPr lang="en-US" sz="1800" dirty="0" smtClean="0">
              <a:solidFill>
                <a:srgbClr val="161E46"/>
              </a:solidFill>
            </a:rPr>
            <a:t>Somewhat coarser: open-end yarns</a:t>
          </a:r>
          <a:endParaRPr lang="en-US" sz="1800" dirty="0">
            <a:solidFill>
              <a:srgbClr val="161E46"/>
            </a:solidFill>
          </a:endParaRPr>
        </a:p>
      </dgm:t>
    </dgm:pt>
    <dgm:pt modelId="{C917E9EA-3FC5-4185-A6FF-96417C900B3B}" type="parTrans" cxnId="{E2EF56F0-AFF0-4E98-A986-E66AA6C02169}">
      <dgm:prSet/>
      <dgm:spPr/>
      <dgm:t>
        <a:bodyPr/>
        <a:lstStyle/>
        <a:p>
          <a:endParaRPr lang="en-US"/>
        </a:p>
      </dgm:t>
    </dgm:pt>
    <dgm:pt modelId="{201B07CD-2569-4FF2-8D94-1A2AF9058A2D}" type="sibTrans" cxnId="{E2EF56F0-AFF0-4E98-A986-E66AA6C02169}">
      <dgm:prSet/>
      <dgm:spPr/>
      <dgm:t>
        <a:bodyPr/>
        <a:lstStyle/>
        <a:p>
          <a:endParaRPr lang="en-US"/>
        </a:p>
      </dgm:t>
    </dgm:pt>
    <dgm:pt modelId="{1B86262F-4F13-46CF-A300-F3B7CB4BDB3C}">
      <dgm:prSet phldrT="[Text]" custT="1"/>
      <dgm:spPr/>
      <dgm:t>
        <a:bodyPr/>
        <a:lstStyle/>
        <a:p>
          <a:r>
            <a:rPr lang="en-US" sz="1800" dirty="0" smtClean="0">
              <a:solidFill>
                <a:srgbClr val="161E46"/>
              </a:solidFill>
            </a:rPr>
            <a:t>Mélange look: dyed waste</a:t>
          </a:r>
          <a:endParaRPr lang="en-US" sz="1800" dirty="0">
            <a:solidFill>
              <a:srgbClr val="161E46"/>
            </a:solidFill>
          </a:endParaRPr>
        </a:p>
      </dgm:t>
    </dgm:pt>
    <dgm:pt modelId="{D44AD624-018A-4BF3-8ED8-FE9B127F1BFB}" type="parTrans" cxnId="{97D94F19-3D05-4F91-8A1E-C5B9811B85FF}">
      <dgm:prSet/>
      <dgm:spPr/>
      <dgm:t>
        <a:bodyPr/>
        <a:lstStyle/>
        <a:p>
          <a:endParaRPr lang="en-US"/>
        </a:p>
      </dgm:t>
    </dgm:pt>
    <dgm:pt modelId="{B9050947-25BB-443A-B3CF-AF2F7B548472}" type="sibTrans" cxnId="{97D94F19-3D05-4F91-8A1E-C5B9811B85FF}">
      <dgm:prSet/>
      <dgm:spPr/>
      <dgm:t>
        <a:bodyPr/>
        <a:lstStyle/>
        <a:p>
          <a:endParaRPr lang="en-US"/>
        </a:p>
      </dgm:t>
    </dgm:pt>
    <dgm:pt modelId="{EEBE0CA3-1332-404C-B220-2DC6B1D1876E}">
      <dgm:prSet phldrT="[Text]" custT="1"/>
      <dgm:spPr/>
      <dgm:t>
        <a:bodyPr/>
        <a:lstStyle/>
        <a:p>
          <a:r>
            <a:rPr lang="en-US" sz="1800" dirty="0" smtClean="0">
              <a:solidFill>
                <a:srgbClr val="161E46"/>
              </a:solidFill>
            </a:rPr>
            <a:t> Final recycled content depends on fiber quality and material construction</a:t>
          </a:r>
          <a:endParaRPr lang="en-US" sz="1800" dirty="0">
            <a:solidFill>
              <a:srgbClr val="161E46"/>
            </a:solidFill>
          </a:endParaRPr>
        </a:p>
      </dgm:t>
    </dgm:pt>
    <dgm:pt modelId="{08A9E4B4-7805-4C5B-8D9E-0E936BC1DFB3}" type="parTrans" cxnId="{0027150E-FA0A-44CC-8D11-DD86F21DBD5C}">
      <dgm:prSet/>
      <dgm:spPr/>
      <dgm:t>
        <a:bodyPr/>
        <a:lstStyle/>
        <a:p>
          <a:endParaRPr lang="en-US"/>
        </a:p>
      </dgm:t>
    </dgm:pt>
    <dgm:pt modelId="{993027C8-74B2-47B2-8A0C-B3CBEA9BC0DA}" type="sibTrans" cxnId="{0027150E-FA0A-44CC-8D11-DD86F21DBD5C}">
      <dgm:prSet/>
      <dgm:spPr/>
      <dgm:t>
        <a:bodyPr/>
        <a:lstStyle/>
        <a:p>
          <a:endParaRPr lang="en-US"/>
        </a:p>
      </dgm:t>
    </dgm:pt>
    <dgm:pt modelId="{24E13112-0EE6-4003-B55C-0B41228DB022}" type="pres">
      <dgm:prSet presAssocID="{761EFA82-5D19-41B4-AA0D-974C8F2DA10A}" presName="Name0" presStyleCnt="0">
        <dgm:presLayoutVars>
          <dgm:dir/>
          <dgm:animLvl val="lvl"/>
          <dgm:resizeHandles val="exact"/>
        </dgm:presLayoutVars>
      </dgm:prSet>
      <dgm:spPr/>
      <dgm:t>
        <a:bodyPr/>
        <a:lstStyle/>
        <a:p>
          <a:endParaRPr lang="en-US"/>
        </a:p>
      </dgm:t>
    </dgm:pt>
    <dgm:pt modelId="{329E9209-4308-4905-A79B-D1296D1E3668}" type="pres">
      <dgm:prSet presAssocID="{2020BAAC-56A9-4C06-9BED-C6DD1739D5A8}" presName="linNode" presStyleCnt="0"/>
      <dgm:spPr/>
      <dgm:t>
        <a:bodyPr/>
        <a:lstStyle/>
        <a:p>
          <a:endParaRPr lang="en-US"/>
        </a:p>
      </dgm:t>
    </dgm:pt>
    <dgm:pt modelId="{83735008-BF51-4D9D-A214-E7213CECC732}" type="pres">
      <dgm:prSet presAssocID="{2020BAAC-56A9-4C06-9BED-C6DD1739D5A8}" presName="parentText" presStyleLbl="node1" presStyleIdx="0" presStyleCnt="2" custScaleX="67349" custScaleY="49752" custLinFactNeighborY="-4471">
        <dgm:presLayoutVars>
          <dgm:chMax val="1"/>
          <dgm:bulletEnabled val="1"/>
        </dgm:presLayoutVars>
      </dgm:prSet>
      <dgm:spPr/>
      <dgm:t>
        <a:bodyPr/>
        <a:lstStyle/>
        <a:p>
          <a:endParaRPr lang="en-US"/>
        </a:p>
      </dgm:t>
    </dgm:pt>
    <dgm:pt modelId="{500254AA-7880-4495-B35E-3604F451F612}" type="pres">
      <dgm:prSet presAssocID="{2020BAAC-56A9-4C06-9BED-C6DD1739D5A8}" presName="descendantText" presStyleLbl="alignAccFollowNode1" presStyleIdx="0" presStyleCnt="2" custScaleX="169063" custScaleY="58480" custLinFactNeighborX="-5471" custLinFactNeighborY="-2752">
        <dgm:presLayoutVars>
          <dgm:bulletEnabled val="1"/>
        </dgm:presLayoutVars>
      </dgm:prSet>
      <dgm:spPr/>
      <dgm:t>
        <a:bodyPr/>
        <a:lstStyle/>
        <a:p>
          <a:endParaRPr lang="en-US"/>
        </a:p>
      </dgm:t>
    </dgm:pt>
    <dgm:pt modelId="{F0A6D6E2-8E22-48A7-A528-5B37BB692F93}" type="pres">
      <dgm:prSet presAssocID="{9534773A-4CFD-4267-A21B-8CFC108DB627}" presName="sp" presStyleCnt="0"/>
      <dgm:spPr/>
      <dgm:t>
        <a:bodyPr/>
        <a:lstStyle/>
        <a:p>
          <a:endParaRPr lang="en-US"/>
        </a:p>
      </dgm:t>
    </dgm:pt>
    <dgm:pt modelId="{22591226-4D02-46B7-BDCE-DA9524AA2C96}" type="pres">
      <dgm:prSet presAssocID="{E5696C60-165A-4C17-B39E-D8D1451BABD3}" presName="linNode" presStyleCnt="0"/>
      <dgm:spPr/>
      <dgm:t>
        <a:bodyPr/>
        <a:lstStyle/>
        <a:p>
          <a:endParaRPr lang="en-US"/>
        </a:p>
      </dgm:t>
    </dgm:pt>
    <dgm:pt modelId="{47E84A82-E5BC-4EF4-97CA-B9C007A7A3CD}" type="pres">
      <dgm:prSet presAssocID="{E5696C60-165A-4C17-B39E-D8D1451BABD3}" presName="parentText" presStyleLbl="node1" presStyleIdx="1" presStyleCnt="2" custScaleX="51429" custScaleY="38669" custLinFactNeighborY="-5539">
        <dgm:presLayoutVars>
          <dgm:chMax val="1"/>
          <dgm:bulletEnabled val="1"/>
        </dgm:presLayoutVars>
      </dgm:prSet>
      <dgm:spPr/>
      <dgm:t>
        <a:bodyPr/>
        <a:lstStyle/>
        <a:p>
          <a:endParaRPr lang="en-US"/>
        </a:p>
      </dgm:t>
    </dgm:pt>
    <dgm:pt modelId="{EE885695-E108-44D0-809F-4D74962EF624}" type="pres">
      <dgm:prSet presAssocID="{E5696C60-165A-4C17-B39E-D8D1451BABD3}" presName="descendantText" presStyleLbl="alignAccFollowNode1" presStyleIdx="1" presStyleCnt="2" custScaleX="128376" custScaleY="46118" custLinFactNeighborX="-4397" custLinFactNeighborY="-5687">
        <dgm:presLayoutVars>
          <dgm:bulletEnabled val="1"/>
        </dgm:presLayoutVars>
      </dgm:prSet>
      <dgm:spPr/>
      <dgm:t>
        <a:bodyPr/>
        <a:lstStyle/>
        <a:p>
          <a:endParaRPr lang="en-US"/>
        </a:p>
      </dgm:t>
    </dgm:pt>
  </dgm:ptLst>
  <dgm:cxnLst>
    <dgm:cxn modelId="{B364E615-DA65-487C-8034-F1AC049880A5}" srcId="{2020BAAC-56A9-4C06-9BED-C6DD1739D5A8}" destId="{2B0BC8C8-E275-480E-9938-2D01168C7ADE}" srcOrd="1" destOrd="0" parTransId="{ED941C61-3E0B-40EF-8D6D-10161E5CF9A6}" sibTransId="{474C804F-F37B-4538-833A-96F94FAADE2C}"/>
    <dgm:cxn modelId="{911D8849-8479-449C-8CC1-4A4ADC16D10A}" type="presOf" srcId="{EEBE0CA3-1332-404C-B220-2DC6B1D1876E}" destId="{500254AA-7880-4495-B35E-3604F451F612}" srcOrd="0" destOrd="2" presId="urn:microsoft.com/office/officeart/2005/8/layout/vList5"/>
    <dgm:cxn modelId="{9673F2FA-0B31-423C-8B24-265F657CFF5C}" type="presOf" srcId="{2020BAAC-56A9-4C06-9BED-C6DD1739D5A8}" destId="{83735008-BF51-4D9D-A214-E7213CECC732}" srcOrd="0" destOrd="0" presId="urn:microsoft.com/office/officeart/2005/8/layout/vList5"/>
    <dgm:cxn modelId="{D54A3FBD-DB24-4441-8DEB-E9F4226EF206}" srcId="{2020BAAC-56A9-4C06-9BED-C6DD1739D5A8}" destId="{8134E7FC-E29F-4917-9723-AB54C4F4E98E}" srcOrd="0" destOrd="0" parTransId="{89228EA4-11C2-4B9B-961C-D89D7890CE82}" sibTransId="{3D33C21C-3251-4068-B9F5-2E9155550D17}"/>
    <dgm:cxn modelId="{0027150E-FA0A-44CC-8D11-DD86F21DBD5C}" srcId="{2020BAAC-56A9-4C06-9BED-C6DD1739D5A8}" destId="{EEBE0CA3-1332-404C-B220-2DC6B1D1876E}" srcOrd="2" destOrd="0" parTransId="{08A9E4B4-7805-4C5B-8D9E-0E936BC1DFB3}" sibTransId="{993027C8-74B2-47B2-8A0C-B3CBEA9BC0DA}"/>
    <dgm:cxn modelId="{F76F5DD1-7BDB-4E84-94F9-0BC8F024B694}" srcId="{761EFA82-5D19-41B4-AA0D-974C8F2DA10A}" destId="{E5696C60-165A-4C17-B39E-D8D1451BABD3}" srcOrd="1" destOrd="0" parTransId="{6F94243B-714E-48F7-9479-98FCBD60BF86}" sibTransId="{7A04869B-6405-4219-A5C3-DFDD4B116256}"/>
    <dgm:cxn modelId="{E3EC8BF7-47AD-41DA-A0EC-BA427E92DEEF}" type="presOf" srcId="{1B86262F-4F13-46CF-A300-F3B7CB4BDB3C}" destId="{EE885695-E108-44D0-809F-4D74962EF624}" srcOrd="0" destOrd="1" presId="urn:microsoft.com/office/officeart/2005/8/layout/vList5"/>
    <dgm:cxn modelId="{EBEB3FE6-86A2-4E60-81B3-DDC7E5435D7C}" srcId="{761EFA82-5D19-41B4-AA0D-974C8F2DA10A}" destId="{2020BAAC-56A9-4C06-9BED-C6DD1739D5A8}" srcOrd="0" destOrd="0" parTransId="{EB8FE5F6-CA00-4999-A057-EBAE06AC353F}" sibTransId="{9534773A-4CFD-4267-A21B-8CFC108DB627}"/>
    <dgm:cxn modelId="{B371F449-B8BF-4DC8-BC96-DD5124321B14}" type="presOf" srcId="{E5696C60-165A-4C17-B39E-D8D1451BABD3}" destId="{47E84A82-E5BC-4EF4-97CA-B9C007A7A3CD}" srcOrd="0" destOrd="0" presId="urn:microsoft.com/office/officeart/2005/8/layout/vList5"/>
    <dgm:cxn modelId="{E2EF56F0-AFF0-4E98-A986-E66AA6C02169}" srcId="{E5696C60-165A-4C17-B39E-D8D1451BABD3}" destId="{7C0E79D3-5EE1-42C9-A899-34E04935D9CB}" srcOrd="0" destOrd="0" parTransId="{C917E9EA-3FC5-4185-A6FF-96417C900B3B}" sibTransId="{201B07CD-2569-4FF2-8D94-1A2AF9058A2D}"/>
    <dgm:cxn modelId="{4C0C5995-A928-4AF4-81ED-D8A3F4E9812C}" type="presOf" srcId="{761EFA82-5D19-41B4-AA0D-974C8F2DA10A}" destId="{24E13112-0EE6-4003-B55C-0B41228DB022}" srcOrd="0" destOrd="0" presId="urn:microsoft.com/office/officeart/2005/8/layout/vList5"/>
    <dgm:cxn modelId="{97D94F19-3D05-4F91-8A1E-C5B9811B85FF}" srcId="{E5696C60-165A-4C17-B39E-D8D1451BABD3}" destId="{1B86262F-4F13-46CF-A300-F3B7CB4BDB3C}" srcOrd="1" destOrd="0" parTransId="{D44AD624-018A-4BF3-8ED8-FE9B127F1BFB}" sibTransId="{B9050947-25BB-443A-B3CF-AF2F7B548472}"/>
    <dgm:cxn modelId="{326A75B5-5872-4349-88DA-CCADDADD52F5}" type="presOf" srcId="{8134E7FC-E29F-4917-9723-AB54C4F4E98E}" destId="{500254AA-7880-4495-B35E-3604F451F612}" srcOrd="0" destOrd="0" presId="urn:microsoft.com/office/officeart/2005/8/layout/vList5"/>
    <dgm:cxn modelId="{DC6DABB5-90C5-4498-89EF-2C35A33E602C}" type="presOf" srcId="{2B0BC8C8-E275-480E-9938-2D01168C7ADE}" destId="{500254AA-7880-4495-B35E-3604F451F612}" srcOrd="0" destOrd="1" presId="urn:microsoft.com/office/officeart/2005/8/layout/vList5"/>
    <dgm:cxn modelId="{1BC10C15-E9D9-402A-9268-8395E1E88616}" type="presOf" srcId="{7C0E79D3-5EE1-42C9-A899-34E04935D9CB}" destId="{EE885695-E108-44D0-809F-4D74962EF624}" srcOrd="0" destOrd="0" presId="urn:microsoft.com/office/officeart/2005/8/layout/vList5"/>
    <dgm:cxn modelId="{8292CEFE-6D3C-4A33-B525-E97C819AB87F}" type="presParOf" srcId="{24E13112-0EE6-4003-B55C-0B41228DB022}" destId="{329E9209-4308-4905-A79B-D1296D1E3668}" srcOrd="0" destOrd="0" presId="urn:microsoft.com/office/officeart/2005/8/layout/vList5"/>
    <dgm:cxn modelId="{DD27A408-9805-42D0-840D-4D6DF15D1D43}" type="presParOf" srcId="{329E9209-4308-4905-A79B-D1296D1E3668}" destId="{83735008-BF51-4D9D-A214-E7213CECC732}" srcOrd="0" destOrd="0" presId="urn:microsoft.com/office/officeart/2005/8/layout/vList5"/>
    <dgm:cxn modelId="{9ACCDBE1-D3A6-413C-B449-72151BC94788}" type="presParOf" srcId="{329E9209-4308-4905-A79B-D1296D1E3668}" destId="{500254AA-7880-4495-B35E-3604F451F612}" srcOrd="1" destOrd="0" presId="urn:microsoft.com/office/officeart/2005/8/layout/vList5"/>
    <dgm:cxn modelId="{9B8F63C2-7720-478A-9A28-5B3E84518666}" type="presParOf" srcId="{24E13112-0EE6-4003-B55C-0B41228DB022}" destId="{F0A6D6E2-8E22-48A7-A528-5B37BB692F93}" srcOrd="1" destOrd="0" presId="urn:microsoft.com/office/officeart/2005/8/layout/vList5"/>
    <dgm:cxn modelId="{C2CEC1D3-B84B-4BB8-9036-F63C6F37E295}" type="presParOf" srcId="{24E13112-0EE6-4003-B55C-0B41228DB022}" destId="{22591226-4D02-46B7-BDCE-DA9524AA2C96}" srcOrd="2" destOrd="0" presId="urn:microsoft.com/office/officeart/2005/8/layout/vList5"/>
    <dgm:cxn modelId="{80107CFF-873A-4619-9429-53FB51235D2F}" type="presParOf" srcId="{22591226-4D02-46B7-BDCE-DA9524AA2C96}" destId="{47E84A82-E5BC-4EF4-97CA-B9C007A7A3CD}" srcOrd="0" destOrd="0" presId="urn:microsoft.com/office/officeart/2005/8/layout/vList5"/>
    <dgm:cxn modelId="{F8391FC0-3F50-490A-B1DF-7E65EAC17C2D}" type="presParOf" srcId="{22591226-4D02-46B7-BDCE-DA9524AA2C96}" destId="{EE885695-E108-44D0-809F-4D74962EF62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57042D-6106-4410-9811-AE036112F59E}"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5AA6B851-3D10-4556-8368-965031CD45DC}">
      <dgm:prSet phldrT="[Text]"/>
      <dgm:spPr/>
      <dgm:t>
        <a:bodyPr/>
        <a:lstStyle/>
        <a:p>
          <a:r>
            <a:rPr lang="en-US" dirty="0" err="1" smtClean="0"/>
            <a:t>Downcycling</a:t>
          </a:r>
          <a:endParaRPr lang="en-US" dirty="0"/>
        </a:p>
      </dgm:t>
    </dgm:pt>
    <dgm:pt modelId="{1AB873BF-D3AC-4C12-A276-38C3399AAB5E}" type="parTrans" cxnId="{46E1A691-93C6-4A00-9B6E-8FADE8AB9A40}">
      <dgm:prSet/>
      <dgm:spPr/>
      <dgm:t>
        <a:bodyPr/>
        <a:lstStyle/>
        <a:p>
          <a:endParaRPr lang="en-US"/>
        </a:p>
      </dgm:t>
    </dgm:pt>
    <dgm:pt modelId="{25976AC1-9F0A-4D78-BB36-14E4CAB60DCC}" type="sibTrans" cxnId="{46E1A691-93C6-4A00-9B6E-8FADE8AB9A40}">
      <dgm:prSet/>
      <dgm:spPr/>
      <dgm:t>
        <a:bodyPr/>
        <a:lstStyle/>
        <a:p>
          <a:endParaRPr lang="en-US"/>
        </a:p>
      </dgm:t>
    </dgm:pt>
    <dgm:pt modelId="{7B5B4DD9-66D7-4F78-BF18-0BCE21DD4636}">
      <dgm:prSet phldrT="[Text]"/>
      <dgm:spPr/>
      <dgm:t>
        <a:bodyPr/>
        <a:lstStyle/>
        <a:p>
          <a:r>
            <a:rPr lang="en-US" dirty="0" smtClean="0"/>
            <a:t>Upcycling</a:t>
          </a:r>
          <a:endParaRPr lang="en-US" dirty="0"/>
        </a:p>
      </dgm:t>
    </dgm:pt>
    <dgm:pt modelId="{133AF342-771A-4789-B2B7-D05694449D4B}" type="parTrans" cxnId="{E41BF7F4-B474-43E7-B9D5-FC6E9A858755}">
      <dgm:prSet/>
      <dgm:spPr/>
      <dgm:t>
        <a:bodyPr/>
        <a:lstStyle/>
        <a:p>
          <a:endParaRPr lang="en-US"/>
        </a:p>
      </dgm:t>
    </dgm:pt>
    <dgm:pt modelId="{9907E1FE-A4AE-4C41-9087-52664D806962}" type="sibTrans" cxnId="{E41BF7F4-B474-43E7-B9D5-FC6E9A858755}">
      <dgm:prSet/>
      <dgm:spPr/>
      <dgm:t>
        <a:bodyPr/>
        <a:lstStyle/>
        <a:p>
          <a:endParaRPr lang="en-US"/>
        </a:p>
      </dgm:t>
    </dgm:pt>
    <dgm:pt modelId="{B56BB48F-36EB-4B6C-ADAA-0C466FF8EF76}" type="pres">
      <dgm:prSet presAssocID="{DF57042D-6106-4410-9811-AE036112F59E}" presName="diagram" presStyleCnt="0">
        <dgm:presLayoutVars>
          <dgm:dir/>
          <dgm:resizeHandles val="exact"/>
        </dgm:presLayoutVars>
      </dgm:prSet>
      <dgm:spPr/>
    </dgm:pt>
    <dgm:pt modelId="{3244C010-B5E9-4469-80D3-46287E7BDF89}" type="pres">
      <dgm:prSet presAssocID="{5AA6B851-3D10-4556-8368-965031CD45DC}" presName="node" presStyleLbl="node1" presStyleIdx="0" presStyleCnt="2">
        <dgm:presLayoutVars>
          <dgm:bulletEnabled val="1"/>
        </dgm:presLayoutVars>
      </dgm:prSet>
      <dgm:spPr/>
      <dgm:t>
        <a:bodyPr/>
        <a:lstStyle/>
        <a:p>
          <a:endParaRPr lang="en-US"/>
        </a:p>
      </dgm:t>
    </dgm:pt>
    <dgm:pt modelId="{5421AAF9-FB0A-487A-A3AA-FEE810EA2A99}" type="pres">
      <dgm:prSet presAssocID="{25976AC1-9F0A-4D78-BB36-14E4CAB60DCC}" presName="sibTrans" presStyleCnt="0"/>
      <dgm:spPr/>
    </dgm:pt>
    <dgm:pt modelId="{60DB38B1-6CC9-4EF1-99F4-9F9CB0352EC2}" type="pres">
      <dgm:prSet presAssocID="{7B5B4DD9-66D7-4F78-BF18-0BCE21DD4636}" presName="node" presStyleLbl="node1" presStyleIdx="1" presStyleCnt="2">
        <dgm:presLayoutVars>
          <dgm:bulletEnabled val="1"/>
        </dgm:presLayoutVars>
      </dgm:prSet>
      <dgm:spPr/>
    </dgm:pt>
  </dgm:ptLst>
  <dgm:cxnLst>
    <dgm:cxn modelId="{EC2929BD-EE26-4C01-93B5-F52E3E3DDA00}" type="presOf" srcId="{5AA6B851-3D10-4556-8368-965031CD45DC}" destId="{3244C010-B5E9-4469-80D3-46287E7BDF89}" srcOrd="0" destOrd="0" presId="urn:microsoft.com/office/officeart/2005/8/layout/default"/>
    <dgm:cxn modelId="{060FAC66-60A0-4D08-8614-237075C6F019}" type="presOf" srcId="{7B5B4DD9-66D7-4F78-BF18-0BCE21DD4636}" destId="{60DB38B1-6CC9-4EF1-99F4-9F9CB0352EC2}" srcOrd="0" destOrd="0" presId="urn:microsoft.com/office/officeart/2005/8/layout/default"/>
    <dgm:cxn modelId="{E41BF7F4-B474-43E7-B9D5-FC6E9A858755}" srcId="{DF57042D-6106-4410-9811-AE036112F59E}" destId="{7B5B4DD9-66D7-4F78-BF18-0BCE21DD4636}" srcOrd="1" destOrd="0" parTransId="{133AF342-771A-4789-B2B7-D05694449D4B}" sibTransId="{9907E1FE-A4AE-4C41-9087-52664D806962}"/>
    <dgm:cxn modelId="{46E1A691-93C6-4A00-9B6E-8FADE8AB9A40}" srcId="{DF57042D-6106-4410-9811-AE036112F59E}" destId="{5AA6B851-3D10-4556-8368-965031CD45DC}" srcOrd="0" destOrd="0" parTransId="{1AB873BF-D3AC-4C12-A276-38C3399AAB5E}" sibTransId="{25976AC1-9F0A-4D78-BB36-14E4CAB60DCC}"/>
    <dgm:cxn modelId="{541EA906-F412-4038-94BD-789033D0F76C}" type="presOf" srcId="{DF57042D-6106-4410-9811-AE036112F59E}" destId="{B56BB48F-36EB-4B6C-ADAA-0C466FF8EF76}" srcOrd="0" destOrd="0" presId="urn:microsoft.com/office/officeart/2005/8/layout/default"/>
    <dgm:cxn modelId="{5E55B878-A65F-4AE7-8CB9-5F40CAEB58C8}" type="presParOf" srcId="{B56BB48F-36EB-4B6C-ADAA-0C466FF8EF76}" destId="{3244C010-B5E9-4469-80D3-46287E7BDF89}" srcOrd="0" destOrd="0" presId="urn:microsoft.com/office/officeart/2005/8/layout/default"/>
    <dgm:cxn modelId="{9064A3DC-9BAA-4F91-BDC5-CA4631D35BBC}" type="presParOf" srcId="{B56BB48F-36EB-4B6C-ADAA-0C466FF8EF76}" destId="{5421AAF9-FB0A-487A-A3AA-FEE810EA2A99}" srcOrd="1" destOrd="0" presId="urn:microsoft.com/office/officeart/2005/8/layout/default"/>
    <dgm:cxn modelId="{C31475E8-361F-4CB9-A623-0F741ED5BF78}" type="presParOf" srcId="{B56BB48F-36EB-4B6C-ADAA-0C466FF8EF76}" destId="{60DB38B1-6CC9-4EF1-99F4-9F9CB0352EC2}"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BEA7D-1E95-4639-9AD0-CE03A96D3335}">
      <dsp:nvSpPr>
        <dsp:cNvPr id="0" name=""/>
        <dsp:cNvSpPr/>
      </dsp:nvSpPr>
      <dsp:spPr>
        <a:xfrm>
          <a:off x="0" y="185175"/>
          <a:ext cx="8153400" cy="962958"/>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249936"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161E46"/>
              </a:solidFill>
            </a:rPr>
            <a:t>Collecting and using energy efficiently and from renewable </a:t>
          </a:r>
          <a:r>
            <a:rPr lang="en-US" sz="2000" kern="1200" dirty="0" smtClean="0">
              <a:solidFill>
                <a:srgbClr val="161E46"/>
              </a:solidFill>
            </a:rPr>
            <a:t>resources.</a:t>
          </a:r>
          <a:endParaRPr lang="en-US" sz="2000" kern="1200" dirty="0">
            <a:solidFill>
              <a:srgbClr val="161E46"/>
            </a:solidFill>
          </a:endParaRPr>
        </a:p>
      </dsp:txBody>
      <dsp:txXfrm>
        <a:off x="0" y="185175"/>
        <a:ext cx="8153400" cy="962958"/>
      </dsp:txXfrm>
    </dsp:sp>
    <dsp:sp modelId="{CFBECC01-4430-4C34-8615-B1CFBCCA4909}">
      <dsp:nvSpPr>
        <dsp:cNvPr id="0" name=""/>
        <dsp:cNvSpPr/>
      </dsp:nvSpPr>
      <dsp:spPr>
        <a:xfrm>
          <a:off x="407670" y="8228"/>
          <a:ext cx="3895515" cy="3538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161E46"/>
              </a:solidFill>
            </a:rPr>
            <a:t>Use current solar income</a:t>
          </a:r>
          <a:endParaRPr lang="en-US" sz="2400" b="1" kern="1200" dirty="0">
            <a:solidFill>
              <a:srgbClr val="161E46"/>
            </a:solidFill>
          </a:endParaRPr>
        </a:p>
      </dsp:txBody>
      <dsp:txXfrm>
        <a:off x="424946" y="25504"/>
        <a:ext cx="3860963" cy="319342"/>
      </dsp:txXfrm>
    </dsp:sp>
    <dsp:sp modelId="{C080E1C4-D2F9-4819-AC4E-4179AD02C4DE}">
      <dsp:nvSpPr>
        <dsp:cNvPr id="0" name=""/>
        <dsp:cNvSpPr/>
      </dsp:nvSpPr>
      <dsp:spPr>
        <a:xfrm>
          <a:off x="0" y="1333673"/>
          <a:ext cx="8153400" cy="91252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249936"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161E46"/>
              </a:solidFill>
            </a:rPr>
            <a:t>Utilizing a diverse assortment of resources, capitalizing on local habitat, and making things reflective of </a:t>
          </a:r>
          <a:r>
            <a:rPr lang="en-US" sz="2000" kern="1200" dirty="0" smtClean="0">
              <a:solidFill>
                <a:srgbClr val="161E46"/>
              </a:solidFill>
            </a:rPr>
            <a:t>place.</a:t>
          </a:r>
          <a:endParaRPr lang="en-US" sz="2000" kern="1200" dirty="0">
            <a:solidFill>
              <a:srgbClr val="161E46"/>
            </a:solidFill>
          </a:endParaRPr>
        </a:p>
        <a:p>
          <a:pPr marL="171450" lvl="1" indent="-171450" algn="l" defTabSz="800100">
            <a:lnSpc>
              <a:spcPct val="90000"/>
            </a:lnSpc>
            <a:spcBef>
              <a:spcPct val="0"/>
            </a:spcBef>
            <a:spcAft>
              <a:spcPct val="15000"/>
            </a:spcAft>
            <a:buChar char="••"/>
          </a:pPr>
          <a:endParaRPr lang="en-US" sz="1800" kern="1200" dirty="0"/>
        </a:p>
      </dsp:txBody>
      <dsp:txXfrm>
        <a:off x="0" y="1333673"/>
        <a:ext cx="8153400" cy="912525"/>
      </dsp:txXfrm>
    </dsp:sp>
    <dsp:sp modelId="{A03185CF-BF44-49D7-A0C2-BA84D57DD21E}">
      <dsp:nvSpPr>
        <dsp:cNvPr id="0" name=""/>
        <dsp:cNvSpPr/>
      </dsp:nvSpPr>
      <dsp:spPr>
        <a:xfrm>
          <a:off x="407670" y="1212871"/>
          <a:ext cx="3895515" cy="3538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161E46"/>
              </a:solidFill>
            </a:rPr>
            <a:t>Celebrate diversity</a:t>
          </a:r>
          <a:endParaRPr lang="en-US" sz="2400" b="1" kern="1200" dirty="0">
            <a:solidFill>
              <a:srgbClr val="161E46"/>
            </a:solidFill>
          </a:endParaRPr>
        </a:p>
      </dsp:txBody>
      <dsp:txXfrm>
        <a:off x="424946" y="1230147"/>
        <a:ext cx="3860963" cy="319342"/>
      </dsp:txXfrm>
    </dsp:sp>
    <dsp:sp modelId="{051D78F7-3057-46B5-943F-58AB10E76D23}">
      <dsp:nvSpPr>
        <dsp:cNvPr id="0" name=""/>
        <dsp:cNvSpPr/>
      </dsp:nvSpPr>
      <dsp:spPr>
        <a:xfrm>
          <a:off x="0" y="2544027"/>
          <a:ext cx="8153400" cy="1000721"/>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249936"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161E46"/>
              </a:solidFill>
            </a:rPr>
            <a:t>Eliminating waste or using waste as a </a:t>
          </a:r>
          <a:r>
            <a:rPr lang="en-US" sz="2000" kern="1200" dirty="0" smtClean="0">
              <a:solidFill>
                <a:srgbClr val="161E46"/>
              </a:solidFill>
            </a:rPr>
            <a:t>resource.</a:t>
          </a:r>
          <a:endParaRPr lang="en-US" sz="2000" kern="1200" dirty="0">
            <a:solidFill>
              <a:srgbClr val="161E46"/>
            </a:solidFill>
          </a:endParaRPr>
        </a:p>
        <a:p>
          <a:pPr marL="457200" lvl="2" indent="-228600" algn="l" defTabSz="889000">
            <a:lnSpc>
              <a:spcPct val="90000"/>
            </a:lnSpc>
            <a:spcBef>
              <a:spcPct val="0"/>
            </a:spcBef>
            <a:spcAft>
              <a:spcPct val="15000"/>
            </a:spcAft>
            <a:buChar char="••"/>
          </a:pPr>
          <a:r>
            <a:rPr lang="en-US" sz="2000" kern="1200" dirty="0" smtClean="0">
              <a:solidFill>
                <a:srgbClr val="161E46"/>
              </a:solidFill>
            </a:rPr>
            <a:t>An emphasized feature of </a:t>
          </a:r>
          <a:r>
            <a:rPr lang="en-US" sz="2000" kern="1200" dirty="0" smtClean="0">
              <a:solidFill>
                <a:srgbClr val="161E46"/>
              </a:solidFill>
            </a:rPr>
            <a:t>C2C</a:t>
          </a:r>
          <a:endParaRPr lang="en-US" sz="2000" kern="1200" dirty="0">
            <a:solidFill>
              <a:srgbClr val="161E46"/>
            </a:solidFill>
          </a:endParaRPr>
        </a:p>
      </dsp:txBody>
      <dsp:txXfrm>
        <a:off x="0" y="2544027"/>
        <a:ext cx="8153400" cy="1000721"/>
      </dsp:txXfrm>
    </dsp:sp>
    <dsp:sp modelId="{AC75C67C-E198-4084-AC2C-8CF0AAC183A3}">
      <dsp:nvSpPr>
        <dsp:cNvPr id="0" name=""/>
        <dsp:cNvSpPr/>
      </dsp:nvSpPr>
      <dsp:spPr>
        <a:xfrm>
          <a:off x="407670" y="2367080"/>
          <a:ext cx="3895515" cy="3538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161E46"/>
              </a:solidFill>
            </a:rPr>
            <a:t>Waste = Food</a:t>
          </a:r>
          <a:endParaRPr lang="en-US" sz="2400" b="1" kern="1200" dirty="0">
            <a:solidFill>
              <a:srgbClr val="161E46"/>
            </a:solidFill>
          </a:endParaRPr>
        </a:p>
      </dsp:txBody>
      <dsp:txXfrm>
        <a:off x="424946" y="2384356"/>
        <a:ext cx="3860963" cy="319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254AA-7880-4495-B35E-3604F451F612}">
      <dsp:nvSpPr>
        <dsp:cNvPr id="0" name=""/>
        <dsp:cNvSpPr/>
      </dsp:nvSpPr>
      <dsp:spPr>
        <a:xfrm rot="5400000">
          <a:off x="3751664" y="-2273663"/>
          <a:ext cx="1899445" cy="665957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rgbClr val="161E46"/>
              </a:solidFill>
            </a:rPr>
            <a:t>Short staple fibers, in a range of sizes and qualities cannot easily be re-spun</a:t>
          </a:r>
          <a:endParaRPr lang="en-US" sz="1800" kern="1200" dirty="0">
            <a:solidFill>
              <a:srgbClr val="161E46"/>
            </a:solidFill>
          </a:endParaRPr>
        </a:p>
        <a:p>
          <a:pPr marL="171450" lvl="1" indent="-171450" algn="l" defTabSz="800100">
            <a:lnSpc>
              <a:spcPct val="90000"/>
            </a:lnSpc>
            <a:spcBef>
              <a:spcPct val="0"/>
            </a:spcBef>
            <a:spcAft>
              <a:spcPct val="15000"/>
            </a:spcAft>
            <a:buChar char="••"/>
          </a:pPr>
          <a:r>
            <a:rPr lang="en-US" sz="1800" kern="1200" dirty="0" smtClean="0">
              <a:solidFill>
                <a:srgbClr val="161E46"/>
              </a:solidFill>
            </a:rPr>
            <a:t>Blending with longer staple virgin fibers on synthetic fibers improve yarn strength and spin ability</a:t>
          </a:r>
          <a:endParaRPr lang="en-US" sz="1800" kern="1200" dirty="0">
            <a:solidFill>
              <a:srgbClr val="161E46"/>
            </a:solidFill>
          </a:endParaRPr>
        </a:p>
        <a:p>
          <a:pPr marL="171450" lvl="1" indent="-171450" algn="l" defTabSz="800100">
            <a:lnSpc>
              <a:spcPct val="90000"/>
            </a:lnSpc>
            <a:spcBef>
              <a:spcPct val="0"/>
            </a:spcBef>
            <a:spcAft>
              <a:spcPct val="15000"/>
            </a:spcAft>
            <a:buChar char="••"/>
          </a:pPr>
          <a:r>
            <a:rPr lang="en-US" sz="1800" kern="1200" dirty="0" smtClean="0">
              <a:solidFill>
                <a:srgbClr val="161E46"/>
              </a:solidFill>
            </a:rPr>
            <a:t> Final recycled content depends on fiber quality and material construction</a:t>
          </a:r>
          <a:endParaRPr lang="en-US" sz="1800" kern="1200" dirty="0">
            <a:solidFill>
              <a:srgbClr val="161E46"/>
            </a:solidFill>
          </a:endParaRPr>
        </a:p>
      </dsp:txBody>
      <dsp:txXfrm rot="-5400000">
        <a:off x="1371598" y="199126"/>
        <a:ext cx="6566856" cy="1713999"/>
      </dsp:txXfrm>
    </dsp:sp>
    <dsp:sp modelId="{83735008-BF51-4D9D-A214-E7213CECC732}">
      <dsp:nvSpPr>
        <dsp:cNvPr id="0" name=""/>
        <dsp:cNvSpPr/>
      </dsp:nvSpPr>
      <dsp:spPr>
        <a:xfrm>
          <a:off x="535" y="0"/>
          <a:ext cx="1492285" cy="20199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t>Generally blended</a:t>
          </a:r>
          <a:endParaRPr lang="en-US" sz="2300" kern="1200" dirty="0"/>
        </a:p>
      </dsp:txBody>
      <dsp:txXfrm>
        <a:off x="73382" y="72847"/>
        <a:ext cx="1346591" cy="1874252"/>
      </dsp:txXfrm>
    </dsp:sp>
    <dsp:sp modelId="{EE885695-E108-44D0-809F-4D74962EF624}">
      <dsp:nvSpPr>
        <dsp:cNvPr id="0" name=""/>
        <dsp:cNvSpPr/>
      </dsp:nvSpPr>
      <dsp:spPr>
        <a:xfrm rot="5400000">
          <a:off x="3949176" y="-367787"/>
          <a:ext cx="1497924" cy="6653092"/>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rgbClr val="161E46"/>
              </a:solidFill>
            </a:rPr>
            <a:t>Somewhat coarser: open-end yarns</a:t>
          </a:r>
          <a:endParaRPr lang="en-US" sz="1800" kern="1200" dirty="0">
            <a:solidFill>
              <a:srgbClr val="161E46"/>
            </a:solidFill>
          </a:endParaRPr>
        </a:p>
        <a:p>
          <a:pPr marL="171450" lvl="1" indent="-171450" algn="l" defTabSz="800100">
            <a:lnSpc>
              <a:spcPct val="90000"/>
            </a:lnSpc>
            <a:spcBef>
              <a:spcPct val="0"/>
            </a:spcBef>
            <a:spcAft>
              <a:spcPct val="15000"/>
            </a:spcAft>
            <a:buChar char="••"/>
          </a:pPr>
          <a:r>
            <a:rPr lang="en-US" sz="1800" kern="1200" dirty="0" smtClean="0">
              <a:solidFill>
                <a:srgbClr val="161E46"/>
              </a:solidFill>
            </a:rPr>
            <a:t>Mélange look: dyed waste</a:t>
          </a:r>
          <a:endParaRPr lang="en-US" sz="1800" kern="1200" dirty="0">
            <a:solidFill>
              <a:srgbClr val="161E46"/>
            </a:solidFill>
          </a:endParaRPr>
        </a:p>
      </dsp:txBody>
      <dsp:txXfrm rot="-5400000">
        <a:off x="1371593" y="2282919"/>
        <a:ext cx="6579969" cy="1351678"/>
      </dsp:txXfrm>
    </dsp:sp>
    <dsp:sp modelId="{47E84A82-E5BC-4EF4-97CA-B9C007A7A3CD}">
      <dsp:nvSpPr>
        <dsp:cNvPr id="0" name=""/>
        <dsp:cNvSpPr/>
      </dsp:nvSpPr>
      <dsp:spPr>
        <a:xfrm>
          <a:off x="535" y="2133602"/>
          <a:ext cx="1499237" cy="156997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t>Unique look and feel</a:t>
          </a:r>
          <a:endParaRPr lang="en-US" sz="2300" kern="1200" dirty="0"/>
        </a:p>
      </dsp:txBody>
      <dsp:txXfrm>
        <a:off x="73722" y="2206789"/>
        <a:ext cx="1352863" cy="14235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4C010-B5E9-4469-80D3-46287E7BDF89}">
      <dsp:nvSpPr>
        <dsp:cNvPr id="0" name=""/>
        <dsp:cNvSpPr/>
      </dsp:nvSpPr>
      <dsp:spPr>
        <a:xfrm>
          <a:off x="1485304" y="496"/>
          <a:ext cx="3125390" cy="187523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err="1" smtClean="0"/>
            <a:t>Downcycling</a:t>
          </a:r>
          <a:endParaRPr lang="en-US" sz="4300" kern="1200" dirty="0"/>
        </a:p>
      </dsp:txBody>
      <dsp:txXfrm>
        <a:off x="1485304" y="496"/>
        <a:ext cx="3125390" cy="1875234"/>
      </dsp:txXfrm>
    </dsp:sp>
    <dsp:sp modelId="{60DB38B1-6CC9-4EF1-99F4-9F9CB0352EC2}">
      <dsp:nvSpPr>
        <dsp:cNvPr id="0" name=""/>
        <dsp:cNvSpPr/>
      </dsp:nvSpPr>
      <dsp:spPr>
        <a:xfrm>
          <a:off x="1485304" y="2188269"/>
          <a:ext cx="3125390" cy="187523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Upcycling</a:t>
          </a:r>
          <a:endParaRPr lang="en-US" sz="4300" kern="1200" dirty="0"/>
        </a:p>
      </dsp:txBody>
      <dsp:txXfrm>
        <a:off x="1485304" y="2188269"/>
        <a:ext cx="3125390" cy="18752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8D609F-CA14-5E48-A5FA-F527C6B2A774}" type="datetimeFigureOut">
              <a:rPr lang="en-US" smtClean="0"/>
              <a:t>11/22/2014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40553-416E-984F-BD4E-E968C4F6B61C}" type="slidenum">
              <a:rPr lang="en-US" smtClean="0"/>
              <a:t>‹#›</a:t>
            </a:fld>
            <a:endParaRPr lang="en-US" dirty="0"/>
          </a:p>
        </p:txBody>
      </p:sp>
    </p:spTree>
    <p:extLst>
      <p:ext uri="{BB962C8B-B14F-4D97-AF65-F5344CB8AC3E}">
        <p14:creationId xmlns:p14="http://schemas.microsoft.com/office/powerpoint/2010/main" val="42757145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vimeo.com/2037216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a:t>
            </a:fld>
            <a:endParaRPr lang="en-US" dirty="0"/>
          </a:p>
        </p:txBody>
      </p:sp>
    </p:spTree>
    <p:extLst>
      <p:ext uri="{BB962C8B-B14F-4D97-AF65-F5344CB8AC3E}">
        <p14:creationId xmlns:p14="http://schemas.microsoft.com/office/powerpoint/2010/main" val="3664247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different types of textile</a:t>
            </a:r>
            <a:r>
              <a:rPr lang="en-US" baseline="0" dirty="0" smtClean="0"/>
              <a:t> fibers may be recycled, including natural and synthetic fibers, but each have special exceptions when considering the two metabolisms of the Waste = Food approach. Cotton and wool for example have both been recycled…</a:t>
            </a:r>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13</a:t>
            </a:fld>
            <a:endParaRPr lang="en-US" dirty="0"/>
          </a:p>
        </p:txBody>
      </p:sp>
    </p:spTree>
    <p:extLst>
      <p:ext uri="{BB962C8B-B14F-4D97-AF65-F5344CB8AC3E}">
        <p14:creationId xmlns:p14="http://schemas.microsoft.com/office/powerpoint/2010/main" val="409671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material is from several different</a:t>
            </a:r>
            <a:r>
              <a:rPr lang="en-US" baseline="0" dirty="0" smtClean="0"/>
              <a:t> sources of waste. </a:t>
            </a:r>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14</a:t>
            </a:fld>
            <a:endParaRPr lang="en-US" dirty="0"/>
          </a:p>
        </p:txBody>
      </p:sp>
    </p:spTree>
    <p:extLst>
      <p:ext uri="{BB962C8B-B14F-4D97-AF65-F5344CB8AC3E}">
        <p14:creationId xmlns:p14="http://schemas.microsoft.com/office/powerpoint/2010/main" val="344187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Notice</a:t>
            </a:r>
            <a:r>
              <a:rPr lang="en-US" b="0" baseline="0" dirty="0" smtClean="0"/>
              <a:t> the process that recycling a fiber goes through…</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15</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These are some of the environmental payoffs to recycling such</a:t>
            </a:r>
            <a:r>
              <a:rPr lang="en-US" b="0" baseline="0" dirty="0" smtClean="0"/>
              <a:t> fiber.</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16</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Unfortunately, cellulosic</a:t>
            </a:r>
            <a:r>
              <a:rPr lang="en-US" b="0" baseline="0" dirty="0" smtClean="0"/>
              <a:t> and protein fibers may be recycled, however, it is difficult if not impossible at this time to create a technical metabolism with such, because there is a degradation of the quality of that material in its second life. These materials are often blended with other fibers during recycling, making that fabric very different from the first life it experienced.</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17</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a:t>
            </a:r>
            <a:r>
              <a:rPr lang="en-US" b="0" baseline="0" dirty="0" smtClean="0"/>
              <a:t> the other hand, synthetics currently represent the greatest potential for a technical metabolism.</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18</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this material is from several different</a:t>
            </a:r>
            <a:r>
              <a:rPr lang="en-US" baseline="0" dirty="0" smtClean="0"/>
              <a:t> sources of waste. </a:t>
            </a:r>
            <a:endParaRPr lang="en-US" dirty="0" smtClean="0"/>
          </a:p>
          <a:p>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19</a:t>
            </a:fld>
            <a:endParaRPr lang="en-US" dirty="0"/>
          </a:p>
        </p:txBody>
      </p:sp>
    </p:spTree>
    <p:extLst>
      <p:ext uri="{BB962C8B-B14F-4D97-AF65-F5344CB8AC3E}">
        <p14:creationId xmlns:p14="http://schemas.microsoft.com/office/powerpoint/2010/main" val="344187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Note, that only in chemical recycling is the polymer broken down to its smallest</a:t>
            </a:r>
            <a:r>
              <a:rPr lang="en-US" b="0" baseline="0" dirty="0" smtClean="0"/>
              <a:t> form before being utilized to recreate a new material. It is ONLY in this case that a technical metabolism can be created, because this takes the fiber to its purest form once again to recreate the same material that is the same or better quality than the first. In this case, there is NO degradation of material quality.</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20</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Note</a:t>
            </a:r>
            <a:r>
              <a:rPr lang="en-US" b="0" baseline="0" dirty="0" smtClean="0"/>
              <a:t> the process of </a:t>
            </a:r>
            <a:r>
              <a:rPr lang="en-US" b="0" baseline="0" dirty="0" err="1" smtClean="0"/>
              <a:t>repolymerization</a:t>
            </a:r>
            <a:r>
              <a:rPr lang="en-US" b="0" baseline="0" dirty="0" smtClean="0"/>
              <a:t> on the right is what happens during chemical recycling and must occur to achieve a technical metabolism.</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21</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a:t>
            </a:r>
            <a:r>
              <a:rPr lang="en-US" b="0" baseline="0" dirty="0" smtClean="0"/>
              <a:t> comparison of recycling methods for synthetic materials… note that chemical recycling is the only process where a closed loop opportunity exists. Also note, that of the recycling methods, the environmental impact of chemical recycling is most severe in comparison to other methods.</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22</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4</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23</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24</a:t>
            </a:fld>
            <a:endParaRPr lang="en-US" dirty="0"/>
          </a:p>
        </p:txBody>
      </p:sp>
    </p:spTree>
    <p:extLst>
      <p:ext uri="{BB962C8B-B14F-4D97-AF65-F5344CB8AC3E}">
        <p14:creationId xmlns:p14="http://schemas.microsoft.com/office/powerpoint/2010/main" val="379135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25</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26</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video illustrates a </a:t>
            </a:r>
            <a:r>
              <a:rPr lang="en-US" dirty="0" err="1" smtClean="0"/>
              <a:t>downcycling</a:t>
            </a:r>
            <a:r>
              <a:rPr lang="en-US" dirty="0" smtClean="0"/>
              <a:t> application of recycling,</a:t>
            </a:r>
            <a:r>
              <a:rPr lang="en-US" baseline="0" dirty="0" smtClean="0"/>
              <a:t> which is not what Waste = Food is about.</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27</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en-US" b="1" i="1" u="none" dirty="0" smtClean="0">
                <a:solidFill>
                  <a:srgbClr val="002060"/>
                </a:solidFill>
              </a:rPr>
              <a:t>C2C</a:t>
            </a:r>
            <a:r>
              <a:rPr lang="en-US" i="1" u="none" dirty="0" smtClean="0">
                <a:solidFill>
                  <a:srgbClr val="002060"/>
                </a:solidFill>
              </a:rPr>
              <a:t> is all about </a:t>
            </a:r>
            <a:r>
              <a:rPr lang="en-US" b="1" i="1" u="none" dirty="0" err="1" smtClean="0">
                <a:solidFill>
                  <a:srgbClr val="002060"/>
                </a:solidFill>
              </a:rPr>
              <a:t>upcycling</a:t>
            </a:r>
            <a:r>
              <a:rPr lang="en-US" i="1" u="none" dirty="0" smtClean="0">
                <a:solidFill>
                  <a:srgbClr val="002060"/>
                </a:solidFill>
              </a:rPr>
              <a:t>, not </a:t>
            </a:r>
            <a:r>
              <a:rPr lang="en-US" i="1" u="none" dirty="0" err="1" smtClean="0">
                <a:solidFill>
                  <a:srgbClr val="002060"/>
                </a:solidFill>
              </a:rPr>
              <a:t>downcycling</a:t>
            </a:r>
            <a:r>
              <a:rPr lang="en-US" i="1" u="none" dirty="0" smtClean="0">
                <a:solidFill>
                  <a:srgbClr val="002060"/>
                </a:solidFill>
              </a:rPr>
              <a:t>!</a:t>
            </a:r>
          </a:p>
          <a:p>
            <a:pPr>
              <a:buFont typeface="Wingdings" pitchFamily="2" charset="2"/>
              <a:buChar char="Ø"/>
            </a:pPr>
            <a:r>
              <a:rPr lang="en-US" i="1" u="none" dirty="0" smtClean="0">
                <a:solidFill>
                  <a:srgbClr val="002060"/>
                </a:solidFill>
              </a:rPr>
              <a:t>C2C: </a:t>
            </a:r>
            <a:r>
              <a:rPr lang="en-US" i="1" u="none" dirty="0" err="1" smtClean="0">
                <a:solidFill>
                  <a:srgbClr val="002060"/>
                </a:solidFill>
              </a:rPr>
              <a:t>Upcycling</a:t>
            </a:r>
            <a:r>
              <a:rPr lang="en-US" i="1" u="none" dirty="0" smtClean="0">
                <a:solidFill>
                  <a:srgbClr val="002060"/>
                </a:solidFill>
              </a:rPr>
              <a:t> through Biological or Technical Metabolisms by creating output from the first lifecycle that is the same or better quality,</a:t>
            </a:r>
            <a:r>
              <a:rPr lang="en-US" i="1" u="none" baseline="0" dirty="0" smtClean="0">
                <a:solidFill>
                  <a:srgbClr val="002060"/>
                </a:solidFill>
              </a:rPr>
              <a:t> has some “food value” to add to the next life, and the contribution is never lessened in the second, third, fourth life, etc.</a:t>
            </a:r>
            <a:endParaRPr lang="en-US" i="1" u="none" dirty="0" smtClean="0">
              <a:solidFill>
                <a:srgbClr val="002060"/>
              </a:solidFill>
            </a:endParaRPr>
          </a:p>
          <a:p>
            <a:endParaRPr lang="en-US" b="0" u="none" dirty="0"/>
          </a:p>
        </p:txBody>
      </p:sp>
      <p:sp>
        <p:nvSpPr>
          <p:cNvPr id="4" name="Slide Number Placeholder 3"/>
          <p:cNvSpPr>
            <a:spLocks noGrp="1"/>
          </p:cNvSpPr>
          <p:nvPr>
            <p:ph type="sldNum" sz="quarter" idx="10"/>
          </p:nvPr>
        </p:nvSpPr>
        <p:spPr/>
        <p:txBody>
          <a:bodyPr/>
          <a:lstStyle/>
          <a:p>
            <a:fld id="{8F940553-416E-984F-BD4E-E968C4F6B61C}" type="slidenum">
              <a:rPr lang="en-US" smtClean="0"/>
              <a:t>28</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29</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Waste</a:t>
            </a:r>
            <a:r>
              <a:rPr lang="en-US" b="0" baseline="0" dirty="0" smtClean="0"/>
              <a:t> = Food approach attempts to put all material use into one or both of the material metabolisms in an effort to either design things to decompose safely or to reuse them infinitely, as nature does with all of its materials. But first, we must understand some concepts and terminology about recycling and reuse…</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30</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look at each of these… Some products may biodegrade without adding anything valuable</a:t>
            </a:r>
            <a:r>
              <a:rPr lang="en-US" b="0" baseline="0" dirty="0" smtClean="0"/>
              <a:t> to the soil, and in some cases it is debatable whether biodegradability is in fact non-toxic.</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31</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is the key difference</a:t>
            </a:r>
            <a:r>
              <a:rPr lang="en-US" b="0" baseline="0" dirty="0" smtClean="0"/>
              <a:t> between </a:t>
            </a:r>
            <a:r>
              <a:rPr lang="en-US" b="0" baseline="0" dirty="0" err="1" smtClean="0"/>
              <a:t>upcycling</a:t>
            </a:r>
            <a:r>
              <a:rPr lang="en-US" b="0" baseline="0" dirty="0" smtClean="0"/>
              <a:t> and </a:t>
            </a:r>
            <a:r>
              <a:rPr lang="en-US" b="0" baseline="0" dirty="0" err="1" smtClean="0"/>
              <a:t>downcycling</a:t>
            </a:r>
            <a:r>
              <a:rPr lang="en-US" b="0" baseline="0" dirty="0" smtClean="0"/>
              <a:t> and the difference between whether you are utilizing a biological or technical metabolism or whether you’re just simply reusing or biodegrading an object that has little value in the second life.</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32</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5</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33</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34</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Video: The Next Industrial Revolution</a:t>
            </a:r>
            <a:r>
              <a:rPr lang="en-US" dirty="0" smtClean="0"/>
              <a:t> (Waste = Food segment, 23:44-36:31; also available on DVD)</a:t>
            </a:r>
          </a:p>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35</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36</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66424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6</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primary hotspots where GHG</a:t>
            </a:r>
            <a:r>
              <a:rPr lang="en-US" baseline="0" dirty="0" smtClean="0"/>
              <a:t> emissions spike in the textile product life cycle, fiber processing/production and care/maintenance, both phases of which are predicated on material choices. For example, GHG emissions are embodied in agricultural practices used to grow natural fibers. The agricultural practices and their efficiency (or lack thereof) have implications for land use (</a:t>
            </a:r>
            <a:r>
              <a:rPr lang="en-US" baseline="0" dirty="0" err="1" smtClean="0"/>
              <a:t>eg</a:t>
            </a:r>
            <a:r>
              <a:rPr lang="en-US" baseline="0" dirty="0" smtClean="0"/>
              <a:t>. Knocking down trees for fiber production reduces the ability for trees to clean the air and also creates greater implication of radiation, contributing to global warming). On the other hand, the fiber choices we make have implications for how they must be cared for, driving the energy and water use in the home for care and maintenance, which also have significant implications for GHG emissions. To address this issue, one approach that may be utilized to reduce overall energy production needs and energy consumption across the lifecycle is taking a Waste = Food approach to material selection and/or design.</a:t>
            </a:r>
            <a:endParaRPr lang="en-US" dirty="0"/>
          </a:p>
        </p:txBody>
      </p:sp>
      <p:sp>
        <p:nvSpPr>
          <p:cNvPr id="4" name="Slide Number Placeholder 3"/>
          <p:cNvSpPr>
            <a:spLocks noGrp="1"/>
          </p:cNvSpPr>
          <p:nvPr>
            <p:ph type="sldNum" sz="quarter" idx="10"/>
          </p:nvPr>
        </p:nvSpPr>
        <p:spPr/>
        <p:txBody>
          <a:bodyPr/>
          <a:lstStyle/>
          <a:p>
            <a:fld id="{7F21FB74-1C2D-4884-881C-A223068DE4C9}" type="slidenum">
              <a:rPr lang="en-US" smtClean="0"/>
              <a:pPr/>
              <a:t>7</a:t>
            </a:fld>
            <a:endParaRPr lang="en-US"/>
          </a:p>
        </p:txBody>
      </p:sp>
    </p:spTree>
    <p:extLst>
      <p:ext uri="{BB962C8B-B14F-4D97-AF65-F5344CB8AC3E}">
        <p14:creationId xmlns:p14="http://schemas.microsoft.com/office/powerpoint/2010/main" val="343688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8</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Waste</a:t>
            </a:r>
            <a:r>
              <a:rPr lang="en-US" b="0" baseline="0" dirty="0" smtClean="0"/>
              <a:t> = Food approach attempts to put all material use into one or both of the material metabolisms in an effort to either design things to decompose safely or to reuse them infinitely, as nature does with all of its materials. But first, we must understand some concepts and terminology about recycling and reuse…</a:t>
            </a:r>
            <a:endParaRPr lang="en-US" b="0" dirty="0"/>
          </a:p>
        </p:txBody>
      </p:sp>
      <p:sp>
        <p:nvSpPr>
          <p:cNvPr id="4" name="Slide Number Placeholder 3"/>
          <p:cNvSpPr>
            <a:spLocks noGrp="1"/>
          </p:cNvSpPr>
          <p:nvPr>
            <p:ph type="sldNum" sz="quarter" idx="10"/>
          </p:nvPr>
        </p:nvSpPr>
        <p:spPr/>
        <p:txBody>
          <a:bodyPr/>
          <a:lstStyle/>
          <a:p>
            <a:fld id="{8F940553-416E-984F-BD4E-E968C4F6B61C}" type="slidenum">
              <a:rPr lang="en-US" smtClean="0"/>
              <a:t>10</a:t>
            </a:fld>
            <a:endParaRPr lang="en-US" dirty="0"/>
          </a:p>
        </p:txBody>
      </p:sp>
    </p:spTree>
    <p:extLst>
      <p:ext uri="{BB962C8B-B14F-4D97-AF65-F5344CB8AC3E}">
        <p14:creationId xmlns:p14="http://schemas.microsoft.com/office/powerpoint/2010/main" val="3150549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metabolisms are predicated on the assumption that as waste is reduced and/or eliminated, added value and competitive advantage (or </a:t>
            </a:r>
            <a:r>
              <a:rPr lang="en-US" baseline="0" smtClean="0"/>
              <a:t>food value) </a:t>
            </a:r>
            <a:r>
              <a:rPr lang="en-US" baseline="0" dirty="0" smtClean="0"/>
              <a:t>increases</a:t>
            </a:r>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11</a:t>
            </a:fld>
            <a:endParaRPr lang="en-US" dirty="0"/>
          </a:p>
        </p:txBody>
      </p:sp>
    </p:spTree>
    <p:extLst>
      <p:ext uri="{BB962C8B-B14F-4D97-AF65-F5344CB8AC3E}">
        <p14:creationId xmlns:p14="http://schemas.microsoft.com/office/powerpoint/2010/main" val="155387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these terms are utilized interchangeably, but they mean very different things.</a:t>
            </a:r>
            <a:endParaRPr lang="en-US" dirty="0"/>
          </a:p>
        </p:txBody>
      </p:sp>
      <p:sp>
        <p:nvSpPr>
          <p:cNvPr id="4" name="Slide Number Placeholder 3"/>
          <p:cNvSpPr>
            <a:spLocks noGrp="1"/>
          </p:cNvSpPr>
          <p:nvPr>
            <p:ph type="sldNum" sz="quarter" idx="10"/>
          </p:nvPr>
        </p:nvSpPr>
        <p:spPr/>
        <p:txBody>
          <a:bodyPr/>
          <a:lstStyle/>
          <a:p>
            <a:fld id="{8F940553-416E-984F-BD4E-E968C4F6B61C}" type="slidenum">
              <a:rPr lang="en-US" smtClean="0"/>
              <a:t>12</a:t>
            </a:fld>
            <a:endParaRPr lang="en-US" dirty="0"/>
          </a:p>
        </p:txBody>
      </p:sp>
    </p:spTree>
    <p:extLst>
      <p:ext uri="{BB962C8B-B14F-4D97-AF65-F5344CB8AC3E}">
        <p14:creationId xmlns:p14="http://schemas.microsoft.com/office/powerpoint/2010/main" val="3791353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userDrawn="1"/>
        </p:nvSpPr>
        <p:spPr>
          <a:xfrm>
            <a:off x="-152400" y="-76200"/>
            <a:ext cx="1600200" cy="7086600"/>
          </a:xfrm>
          <a:prstGeom prst="rect">
            <a:avLst/>
          </a:prstGeom>
          <a:gradFill flip="none" rotWithShape="1">
            <a:gsLst>
              <a:gs pos="76000">
                <a:srgbClr val="6C789A"/>
              </a:gs>
              <a:gs pos="0">
                <a:srgbClr val="161E46"/>
              </a:gs>
              <a:gs pos="99000">
                <a:schemeClr val="accent1">
                  <a:tint val="44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152400" y="4191000"/>
            <a:ext cx="2438400" cy="2438400"/>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 y="4515081"/>
            <a:ext cx="1479263" cy="173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47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31495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195873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292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2603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44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7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419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72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102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7365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3502452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4116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95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91DE6-442D-D24A-9D76-5EC99ED4FC0C}" type="datetimeFigureOut">
              <a:rPr lang="en-US" smtClean="0">
                <a:solidFill>
                  <a:prstClr val="black">
                    <a:tint val="75000"/>
                  </a:prstClr>
                </a:solidFill>
                <a:latin typeface="Calibri"/>
              </a:rPr>
              <a:pPr/>
              <a:t>11/22/2014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D5CC086-6CBB-494E-8AD2-D673728533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9172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297450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253348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161687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326345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286153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59856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57FB3A-ACF0-4F15-A355-28759F387D78}" type="datetimeFigureOut">
              <a:rPr lang="en-US" smtClean="0"/>
              <a:t>11/22/2014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318CCE-EEDF-4888-9D02-8F49694DB46F}" type="slidenum">
              <a:rPr lang="en-US" smtClean="0"/>
              <a:t>‹#›</a:t>
            </a:fld>
            <a:endParaRPr lang="en-US" dirty="0"/>
          </a:p>
        </p:txBody>
      </p:sp>
    </p:spTree>
    <p:extLst>
      <p:ext uri="{BB962C8B-B14F-4D97-AF65-F5344CB8AC3E}">
        <p14:creationId xmlns:p14="http://schemas.microsoft.com/office/powerpoint/2010/main" val="273471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7FB3A-ACF0-4F15-A355-28759F387D78}" type="datetimeFigureOut">
              <a:rPr lang="en-US" smtClean="0"/>
              <a:t>11/22/2014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18CCE-EEDF-4888-9D02-8F49694DB46F}" type="slidenum">
              <a:rPr lang="en-US" smtClean="0"/>
              <a:t>‹#›</a:t>
            </a:fld>
            <a:endParaRPr lang="en-US" dirty="0"/>
          </a:p>
        </p:txBody>
      </p:sp>
    </p:spTree>
    <p:extLst>
      <p:ext uri="{BB962C8B-B14F-4D97-AF65-F5344CB8AC3E}">
        <p14:creationId xmlns:p14="http://schemas.microsoft.com/office/powerpoint/2010/main" val="1093843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2591DE6-442D-D24A-9D76-5EC99ED4FC0C}" type="datetimeFigureOut">
              <a:rPr lang="en-US" smtClean="0">
                <a:solidFill>
                  <a:prstClr val="black">
                    <a:tint val="75000"/>
                  </a:prstClr>
                </a:solidFill>
                <a:latin typeface="Calibri"/>
              </a:rPr>
              <a:pPr defTabSz="457200"/>
              <a:t>11/22/2014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D5CC086-6CBB-494E-8AD2-D6737285338D}"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896221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hyperlink" Target="http://vimeo.com/20372160"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mailto:Cosette.armstrong@okstate.edu"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495800" y="228600"/>
            <a:ext cx="3810000" cy="33751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625" y="4495800"/>
            <a:ext cx="6186275" cy="2071116"/>
          </a:xfrm>
          <a:prstGeom prst="rect">
            <a:avLst/>
          </a:prstGeom>
        </p:spPr>
      </p:pic>
    </p:spTree>
    <p:extLst>
      <p:ext uri="{BB962C8B-B14F-4D97-AF65-F5344CB8AC3E}">
        <p14:creationId xmlns:p14="http://schemas.microsoft.com/office/powerpoint/2010/main" val="2460388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90600" y="1896683"/>
            <a:ext cx="7162800" cy="3665917"/>
          </a:xfrm>
          <a:prstGeom prst="rect">
            <a:avLst/>
          </a:prstGeom>
        </p:spPr>
      </p:pic>
      <p:sp>
        <p:nvSpPr>
          <p:cNvPr id="2" name="Title 1"/>
          <p:cNvSpPr>
            <a:spLocks noGrp="1"/>
          </p:cNvSpPr>
          <p:nvPr>
            <p:ph type="title"/>
          </p:nvPr>
        </p:nvSpPr>
        <p:spPr>
          <a:xfrm>
            <a:off x="-76202" y="223345"/>
            <a:ext cx="9220201" cy="1143000"/>
          </a:xfrm>
        </p:spPr>
        <p:txBody>
          <a:bodyPr>
            <a:no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Waste = Food: Includes two material metabolisms</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0751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The Waste Hierarchy</a:t>
            </a:r>
            <a:endParaRPr lang="en-US" sz="4000" b="1"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57400" y="6096000"/>
            <a:ext cx="6705600" cy="646331"/>
          </a:xfrm>
          <a:prstGeom prst="rect">
            <a:avLst/>
          </a:prstGeom>
        </p:spPr>
        <p:txBody>
          <a:bodyPr wrap="square">
            <a:spAutoFit/>
          </a:bodyPr>
          <a:lstStyle/>
          <a:p>
            <a:r>
              <a:rPr lang="en-US" dirty="0" smtClean="0">
                <a:solidFill>
                  <a:schemeClr val="bg1"/>
                </a:solidFill>
              </a:rPr>
              <a:t>Source: Directive 2008/98/EC on waste (Waste Framework Directive)</a:t>
            </a:r>
          </a:p>
          <a:p>
            <a:r>
              <a:rPr lang="en-US" dirty="0" smtClean="0">
                <a:solidFill>
                  <a:schemeClr val="bg1"/>
                </a:solidFill>
              </a:rPr>
              <a:t>Cited from Textile Exchange</a:t>
            </a:r>
            <a:endParaRPr lang="en-US" dirty="0">
              <a:solidFill>
                <a:schemeClr val="bg1"/>
              </a:solidFill>
            </a:endParaRPr>
          </a:p>
        </p:txBody>
      </p:sp>
      <p:pic>
        <p:nvPicPr>
          <p:cNvPr id="3074" name="Picture 2" descr="C:\Users\chunmil\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546883"/>
            <a:ext cx="8458200" cy="422050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265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Recycling vs. </a:t>
            </a:r>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Reuse</a:t>
            </a:r>
            <a:r>
              <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a:t>
            </a: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11"/>
          <p:cNvSpPr>
            <a:spLocks noGrp="1"/>
          </p:cNvSpPr>
          <p:nvPr>
            <p:ph idx="1"/>
          </p:nvPr>
        </p:nvSpPr>
        <p:spPr>
          <a:xfrm>
            <a:off x="457200" y="1447800"/>
            <a:ext cx="8229600" cy="4191000"/>
          </a:xfrm>
        </p:spPr>
        <p:txBody>
          <a:bodyPr>
            <a:normAutofit/>
          </a:bodyPr>
          <a:lstStyle/>
          <a:p>
            <a:r>
              <a:rPr lang="en-US" sz="2800" dirty="0" smtClean="0">
                <a:solidFill>
                  <a:srgbClr val="161E46"/>
                </a:solidFill>
              </a:rPr>
              <a:t>Recycling</a:t>
            </a:r>
          </a:p>
          <a:p>
            <a:pPr lvl="1"/>
            <a:r>
              <a:rPr lang="en-US" sz="2400" dirty="0" smtClean="0">
                <a:solidFill>
                  <a:srgbClr val="161E46"/>
                </a:solidFill>
              </a:rPr>
              <a:t>Collection, separating, and reprocessing at </a:t>
            </a:r>
            <a:r>
              <a:rPr lang="en-US" sz="2400" u="sng" dirty="0" smtClean="0">
                <a:solidFill>
                  <a:srgbClr val="161E46"/>
                </a:solidFill>
              </a:rPr>
              <a:t>fiber/polymer level</a:t>
            </a:r>
          </a:p>
          <a:p>
            <a:r>
              <a:rPr lang="en-US" sz="2800" dirty="0" smtClean="0">
                <a:solidFill>
                  <a:srgbClr val="161E46"/>
                </a:solidFill>
              </a:rPr>
              <a:t>Reusing</a:t>
            </a:r>
          </a:p>
          <a:p>
            <a:pPr lvl="1"/>
            <a:r>
              <a:rPr lang="en-US" sz="2400" dirty="0" smtClean="0">
                <a:solidFill>
                  <a:srgbClr val="161E46"/>
                </a:solidFill>
              </a:rPr>
              <a:t>Use </a:t>
            </a:r>
            <a:r>
              <a:rPr lang="en-US" sz="2400" dirty="0" smtClean="0">
                <a:solidFill>
                  <a:srgbClr val="161E46"/>
                </a:solidFill>
              </a:rPr>
              <a:t>of reclaimed materials </a:t>
            </a:r>
            <a:r>
              <a:rPr lang="en-US" sz="2400" i="1" u="sng" dirty="0" smtClean="0">
                <a:solidFill>
                  <a:srgbClr val="161E46"/>
                </a:solidFill>
              </a:rPr>
              <a:t>as </a:t>
            </a:r>
            <a:r>
              <a:rPr lang="en-US" sz="2400" i="1" u="sng" dirty="0" smtClean="0">
                <a:solidFill>
                  <a:srgbClr val="161E46"/>
                </a:solidFill>
              </a:rPr>
              <a:t>is</a:t>
            </a:r>
          </a:p>
          <a:p>
            <a:pPr lvl="1"/>
            <a:r>
              <a:rPr lang="en-US" sz="2400" dirty="0" smtClean="0">
                <a:solidFill>
                  <a:srgbClr val="161E46"/>
                </a:solidFill>
              </a:rPr>
              <a:t>No </a:t>
            </a:r>
            <a:r>
              <a:rPr lang="en-US" sz="2400" dirty="0" smtClean="0">
                <a:solidFill>
                  <a:srgbClr val="161E46"/>
                </a:solidFill>
              </a:rPr>
              <a:t>separating, no </a:t>
            </a:r>
            <a:r>
              <a:rPr lang="en-US" sz="2400" dirty="0" smtClean="0">
                <a:solidFill>
                  <a:srgbClr val="161E46"/>
                </a:solidFill>
              </a:rPr>
              <a:t>processing</a:t>
            </a:r>
          </a:p>
          <a:p>
            <a:pPr lvl="1"/>
            <a:r>
              <a:rPr lang="en-US" sz="2400" dirty="0" smtClean="0">
                <a:solidFill>
                  <a:srgbClr val="161E46"/>
                </a:solidFill>
              </a:rPr>
              <a:t>Materials </a:t>
            </a:r>
            <a:r>
              <a:rPr lang="en-US" sz="2400" dirty="0" smtClean="0">
                <a:solidFill>
                  <a:srgbClr val="161E46"/>
                </a:solidFill>
              </a:rPr>
              <a:t>may be cut up to capitalize on the largest pieces before </a:t>
            </a:r>
            <a:r>
              <a:rPr lang="en-US" sz="2400" dirty="0" smtClean="0">
                <a:solidFill>
                  <a:srgbClr val="161E46"/>
                </a:solidFill>
              </a:rPr>
              <a:t>re-use</a:t>
            </a:r>
          </a:p>
          <a:p>
            <a:pPr marL="1260475" lvl="1" indent="-282575"/>
            <a:r>
              <a:rPr lang="en-US" sz="2400" dirty="0" smtClean="0">
                <a:solidFill>
                  <a:srgbClr val="161E46"/>
                </a:solidFill>
              </a:rPr>
              <a:t>Or </a:t>
            </a:r>
            <a:r>
              <a:rPr lang="en-US" sz="2400" dirty="0" smtClean="0">
                <a:solidFill>
                  <a:srgbClr val="161E46"/>
                </a:solidFill>
              </a:rPr>
              <a:t>goods are used again in the second-hand context</a:t>
            </a:r>
            <a:endParaRPr lang="en-US" sz="2400" dirty="0">
              <a:solidFill>
                <a:srgbClr val="161E46"/>
              </a:solidFill>
            </a:endParaRPr>
          </a:p>
        </p:txBody>
      </p:sp>
    </p:spTree>
    <p:extLst>
      <p:ext uri="{BB962C8B-B14F-4D97-AF65-F5344CB8AC3E}">
        <p14:creationId xmlns:p14="http://schemas.microsoft.com/office/powerpoint/2010/main" val="14162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linds(horizont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linds(horizontal)">
                                      <p:cBhvr>
                                        <p:cTn id="15" dur="500"/>
                                        <p:tgtEl>
                                          <p:spTgt spid="9">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linds(horizontal)">
                                      <p:cBhvr>
                                        <p:cTn id="18" dur="500"/>
                                        <p:tgtEl>
                                          <p:spTgt spid="9">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blinds(horizontal)">
                                      <p:cBhvr>
                                        <p:cTn id="21" dur="500"/>
                                        <p:tgtEl>
                                          <p:spTgt spid="9">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blinds(horizontal)">
                                      <p:cBhvr>
                                        <p:cTn id="24" dur="500"/>
                                        <p:tgtEl>
                                          <p:spTgt spid="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20120328_Recycled_Content_Webinar_Page_2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399" y="4196"/>
            <a:ext cx="8077200" cy="5943600"/>
          </a:xfrm>
          <a:prstGeom prst="rect">
            <a:avLst/>
          </a:prstGeom>
        </p:spPr>
      </p:pic>
      <p:sp>
        <p:nvSpPr>
          <p:cNvPr id="10" name="Rectangle 9"/>
          <p:cNvSpPr/>
          <p:nvPr/>
        </p:nvSpPr>
        <p:spPr>
          <a:xfrm>
            <a:off x="1981200" y="6260068"/>
            <a:ext cx="6705600" cy="369332"/>
          </a:xfrm>
          <a:prstGeom prst="rect">
            <a:avLst/>
          </a:prstGeom>
        </p:spPr>
        <p:txBody>
          <a:bodyPr wrap="square">
            <a:spAutoFit/>
          </a:bodyPr>
          <a:lstStyle/>
          <a:p>
            <a:r>
              <a:rPr lang="en-US" dirty="0" smtClean="0">
                <a:solidFill>
                  <a:schemeClr val="bg1"/>
                </a:solidFill>
              </a:rPr>
              <a:t>Image Source: Textile Exchange</a:t>
            </a:r>
            <a:endParaRPr lang="en-US" dirty="0">
              <a:solidFill>
                <a:schemeClr val="bg1"/>
              </a:solidFill>
            </a:endParaRPr>
          </a:p>
        </p:txBody>
      </p:sp>
      <p:grpSp>
        <p:nvGrpSpPr>
          <p:cNvPr id="13" name="Group 12"/>
          <p:cNvGrpSpPr/>
          <p:nvPr/>
        </p:nvGrpSpPr>
        <p:grpSpPr>
          <a:xfrm>
            <a:off x="228600" y="5181600"/>
            <a:ext cx="1581865" cy="1532393"/>
            <a:chOff x="228600" y="5181600"/>
            <a:chExt cx="1581865" cy="1532393"/>
          </a:xfrm>
        </p:grpSpPr>
        <p:sp>
          <p:nvSpPr>
            <p:cNvPr id="14" name="Oval 13"/>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762000" y="2819400"/>
            <a:ext cx="7725992" cy="707886"/>
          </a:xfrm>
          <a:prstGeom prst="rect">
            <a:avLst/>
          </a:prstGeom>
          <a:solidFill>
            <a:schemeClr val="bg1"/>
          </a:solidFill>
        </p:spPr>
        <p:txBody>
          <a:bodyPr wrap="square" rtlCol="0">
            <a:spAutoFit/>
          </a:bodyPr>
          <a:lstStyle/>
          <a:p>
            <a:pPr algn="ctr"/>
            <a:r>
              <a:rPr lang="en-US" sz="4000" b="1" dirty="0" smtClean="0">
                <a:solidFill>
                  <a:srgbClr val="161E46"/>
                </a:solidFill>
                <a:effectLst>
                  <a:outerShdw blurRad="38100" dist="38100" dir="2700000" algn="tl">
                    <a:srgbClr val="000000">
                      <a:alpha val="43137"/>
                    </a:srgbClr>
                  </a:outerShdw>
                </a:effectLst>
                <a:latin typeface="Adobe Gothic Std B" pitchFamily="34" charset="-128"/>
                <a:ea typeface="Adobe Gothic Std B" pitchFamily="34" charset="-128"/>
              </a:rPr>
              <a:t>Recycled Natural Fibers</a:t>
            </a:r>
            <a:endParaRPr lang="en-US" sz="4000" b="1" dirty="0">
              <a:solidFill>
                <a:srgbClr val="161E46"/>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3565033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Input in </a:t>
            </a:r>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Various </a:t>
            </a:r>
            <a:r>
              <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F</a:t>
            </a:r>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orms</a:t>
            </a:r>
            <a:endParaRPr lang="en-US" sz="4000" b="1"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533400" y="1428751"/>
            <a:ext cx="8534400" cy="4525963"/>
          </a:xfrm>
        </p:spPr>
        <p:txBody>
          <a:bodyPr>
            <a:normAutofit/>
          </a:bodyPr>
          <a:lstStyle/>
          <a:p>
            <a:r>
              <a:rPr lang="en-US" dirty="0" smtClean="0">
                <a:solidFill>
                  <a:srgbClr val="161E46"/>
                </a:solidFill>
              </a:rPr>
              <a:t>Pre-consumer </a:t>
            </a:r>
            <a:r>
              <a:rPr lang="en-US" dirty="0" smtClean="0">
                <a:solidFill>
                  <a:srgbClr val="161E46"/>
                </a:solidFill>
              </a:rPr>
              <a:t>waste </a:t>
            </a:r>
            <a:endParaRPr lang="en-US" dirty="0" smtClean="0">
              <a:solidFill>
                <a:srgbClr val="161E46"/>
              </a:solidFill>
            </a:endParaRPr>
          </a:p>
          <a:p>
            <a:pPr lvl="1"/>
            <a:r>
              <a:rPr lang="en-US" dirty="0" smtClean="0">
                <a:solidFill>
                  <a:srgbClr val="161E46"/>
                </a:solidFill>
              </a:rPr>
              <a:t>Cutting </a:t>
            </a:r>
            <a:r>
              <a:rPr lang="en-US" dirty="0" smtClean="0">
                <a:solidFill>
                  <a:srgbClr val="161E46"/>
                </a:solidFill>
              </a:rPr>
              <a:t>room waste</a:t>
            </a:r>
          </a:p>
          <a:p>
            <a:pPr lvl="1"/>
            <a:r>
              <a:rPr lang="en-US" dirty="0" smtClean="0">
                <a:solidFill>
                  <a:srgbClr val="161E46"/>
                </a:solidFill>
              </a:rPr>
              <a:t>Unsold items</a:t>
            </a:r>
          </a:p>
          <a:p>
            <a:endParaRPr lang="en-US" sz="1600" dirty="0" smtClean="0">
              <a:solidFill>
                <a:srgbClr val="161E46"/>
              </a:solidFill>
            </a:endParaRPr>
          </a:p>
          <a:p>
            <a:r>
              <a:rPr lang="en-US" dirty="0" smtClean="0">
                <a:solidFill>
                  <a:srgbClr val="161E46"/>
                </a:solidFill>
              </a:rPr>
              <a:t>Post-consumer waste</a:t>
            </a:r>
          </a:p>
          <a:p>
            <a:pPr lvl="1"/>
            <a:r>
              <a:rPr lang="en-US" dirty="0" smtClean="0">
                <a:solidFill>
                  <a:srgbClr val="161E46"/>
                </a:solidFill>
              </a:rPr>
              <a:t>Used </a:t>
            </a:r>
            <a:r>
              <a:rPr lang="en-US" dirty="0" smtClean="0">
                <a:solidFill>
                  <a:srgbClr val="161E46"/>
                </a:solidFill>
              </a:rPr>
              <a:t>apparel and home textiles</a:t>
            </a:r>
          </a:p>
          <a:p>
            <a:pPr marL="0" indent="0">
              <a:buNone/>
            </a:pPr>
            <a:endParaRPr lang="en-US" sz="1600" dirty="0" smtClean="0">
              <a:solidFill>
                <a:srgbClr val="161E46"/>
              </a:solidFill>
            </a:endParaRPr>
          </a:p>
          <a:p>
            <a:r>
              <a:rPr lang="en-US" dirty="0" smtClean="0">
                <a:solidFill>
                  <a:srgbClr val="161E46"/>
                </a:solidFill>
              </a:rPr>
              <a:t>Often combined in different amounts </a:t>
            </a:r>
            <a:r>
              <a:rPr lang="en-US" dirty="0" smtClean="0">
                <a:solidFill>
                  <a:srgbClr val="161E46"/>
                </a:solidFill>
              </a:rPr>
              <a:t>and</a:t>
            </a:r>
          </a:p>
          <a:p>
            <a:pPr marL="0" indent="0">
              <a:buNone/>
            </a:pPr>
            <a:r>
              <a:rPr lang="en-US" dirty="0" smtClean="0">
                <a:solidFill>
                  <a:srgbClr val="161E46"/>
                </a:solidFill>
              </a:rPr>
              <a:t>              blended </a:t>
            </a:r>
            <a:r>
              <a:rPr lang="en-US" dirty="0" smtClean="0">
                <a:solidFill>
                  <a:srgbClr val="161E46"/>
                </a:solidFill>
              </a:rPr>
              <a:t>with virgin fiber</a:t>
            </a:r>
          </a:p>
        </p:txBody>
      </p:sp>
    </p:spTree>
    <p:extLst>
      <p:ext uri="{BB962C8B-B14F-4D97-AF65-F5344CB8AC3E}">
        <p14:creationId xmlns:p14="http://schemas.microsoft.com/office/powerpoint/2010/main" val="2393969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chunmil\Deskto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604" y="4110604"/>
            <a:ext cx="2141530" cy="1680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143000"/>
          </a:xfrm>
        </p:spPr>
        <p:txBody>
          <a:bodyPr>
            <a:normAutofit/>
          </a:bodyPr>
          <a:lstStyle/>
          <a:p>
            <a:pPr algn="l"/>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Recycling Process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4952" y="1004094"/>
            <a:ext cx="4394248" cy="45719"/>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descr="C:\Users\chunmil\Deskto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604" y="838199"/>
            <a:ext cx="2141530" cy="1654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hunmil\Desktop\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7604" y="2492601"/>
            <a:ext cx="2141530" cy="1654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hunmil\Desktop\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097745"/>
            <a:ext cx="1835239" cy="463933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Tree>
    <p:extLst>
      <p:ext uri="{BB962C8B-B14F-4D97-AF65-F5344CB8AC3E}">
        <p14:creationId xmlns:p14="http://schemas.microsoft.com/office/powerpoint/2010/main" val="3181089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Environmental </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Impact of Recycling</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2192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p:cNvSpPr>
            <a:spLocks noGrp="1"/>
          </p:cNvSpPr>
          <p:nvPr>
            <p:ph idx="1"/>
          </p:nvPr>
        </p:nvSpPr>
        <p:spPr>
          <a:xfrm>
            <a:off x="533400" y="1524000"/>
            <a:ext cx="8229600" cy="3581400"/>
          </a:xfrm>
        </p:spPr>
        <p:txBody>
          <a:bodyPr>
            <a:noAutofit/>
          </a:bodyPr>
          <a:lstStyle/>
          <a:p>
            <a:r>
              <a:rPr lang="en-US" dirty="0" smtClean="0">
                <a:solidFill>
                  <a:srgbClr val="161E46"/>
                </a:solidFill>
              </a:rPr>
              <a:t>Reduces water </a:t>
            </a:r>
            <a:r>
              <a:rPr lang="en-US" dirty="0" smtClean="0">
                <a:solidFill>
                  <a:srgbClr val="161E46"/>
                </a:solidFill>
              </a:rPr>
              <a:t>used</a:t>
            </a:r>
            <a:endParaRPr lang="en-US" dirty="0" smtClean="0">
              <a:solidFill>
                <a:srgbClr val="161E46"/>
              </a:solidFill>
            </a:endParaRPr>
          </a:p>
          <a:p>
            <a:r>
              <a:rPr lang="en-US" dirty="0" smtClean="0">
                <a:solidFill>
                  <a:srgbClr val="161E46"/>
                </a:solidFill>
              </a:rPr>
              <a:t>Requires a lot less </a:t>
            </a:r>
            <a:r>
              <a:rPr lang="en-US" dirty="0" smtClean="0">
                <a:solidFill>
                  <a:srgbClr val="161E46"/>
                </a:solidFill>
              </a:rPr>
              <a:t>chemicals</a:t>
            </a:r>
            <a:endParaRPr lang="en-US" dirty="0" smtClean="0">
              <a:solidFill>
                <a:srgbClr val="161E46"/>
              </a:solidFill>
            </a:endParaRPr>
          </a:p>
          <a:p>
            <a:r>
              <a:rPr lang="en-US" dirty="0" smtClean="0">
                <a:solidFill>
                  <a:srgbClr val="161E46"/>
                </a:solidFill>
              </a:rPr>
              <a:t>Reduces </a:t>
            </a:r>
            <a:r>
              <a:rPr lang="en-US" dirty="0" smtClean="0">
                <a:solidFill>
                  <a:srgbClr val="161E46"/>
                </a:solidFill>
              </a:rPr>
              <a:t>greenhouse </a:t>
            </a:r>
            <a:r>
              <a:rPr lang="en-US" dirty="0" smtClean="0">
                <a:solidFill>
                  <a:srgbClr val="161E46"/>
                </a:solidFill>
              </a:rPr>
              <a:t>gas emissions</a:t>
            </a:r>
          </a:p>
          <a:p>
            <a:r>
              <a:rPr lang="en-US" dirty="0" smtClean="0">
                <a:solidFill>
                  <a:srgbClr val="161E46"/>
                </a:solidFill>
              </a:rPr>
              <a:t>Replaces the need for farming </a:t>
            </a:r>
          </a:p>
          <a:p>
            <a:r>
              <a:rPr lang="en-US" dirty="0" smtClean="0">
                <a:solidFill>
                  <a:srgbClr val="161E46"/>
                </a:solidFill>
              </a:rPr>
              <a:t>Reduces the amount of landfill disposal</a:t>
            </a:r>
          </a:p>
          <a:p>
            <a:r>
              <a:rPr lang="en-US" dirty="0" smtClean="0">
                <a:solidFill>
                  <a:srgbClr val="161E46"/>
                </a:solidFill>
              </a:rPr>
              <a:t>Turns waste into useful products</a:t>
            </a:r>
            <a:endParaRPr lang="en-US" dirty="0">
              <a:solidFill>
                <a:srgbClr val="161E46"/>
              </a:solidFill>
            </a:endParaRPr>
          </a:p>
        </p:txBody>
      </p:sp>
      <p:sp>
        <p:nvSpPr>
          <p:cNvPr id="10" name="Rectangle 9"/>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Tree>
    <p:extLst>
      <p:ext uri="{BB962C8B-B14F-4D97-AF65-F5344CB8AC3E}">
        <p14:creationId xmlns:p14="http://schemas.microsoft.com/office/powerpoint/2010/main" val="2971213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Recycled Natural Fibers</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 y="12954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p:cNvGraphicFramePr/>
          <p:nvPr>
            <p:extLst>
              <p:ext uri="{D42A27DB-BD31-4B8C-83A1-F6EECF244321}">
                <p14:modId xmlns:p14="http://schemas.microsoft.com/office/powerpoint/2010/main" val="3390551487"/>
              </p:ext>
            </p:extLst>
          </p:nvPr>
        </p:nvGraphicFramePr>
        <p:xfrm>
          <a:off x="533400" y="1447800"/>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981200" y="6109811"/>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
        <p:nvSpPr>
          <p:cNvPr id="13" name="Oval 12"/>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911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20120328_Recycled_Content_Webinar_Page_3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74846"/>
            <a:ext cx="7591424" cy="5692554"/>
          </a:xfrm>
          <a:prstGeom prst="rect">
            <a:avLst/>
          </a:prstGeom>
        </p:spPr>
      </p:pic>
      <p:sp>
        <p:nvSpPr>
          <p:cNvPr id="12" name="Rectangle 11"/>
          <p:cNvSpPr/>
          <p:nvPr/>
        </p:nvSpPr>
        <p:spPr>
          <a:xfrm>
            <a:off x="1981200" y="6109811"/>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
        <p:nvSpPr>
          <p:cNvPr id="13" name="Oval 12"/>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000" y="2819400"/>
            <a:ext cx="7725992" cy="707886"/>
          </a:xfrm>
          <a:prstGeom prst="rect">
            <a:avLst/>
          </a:prstGeom>
          <a:solidFill>
            <a:schemeClr val="bg1"/>
          </a:solidFill>
        </p:spPr>
        <p:txBody>
          <a:bodyPr wrap="square" rtlCol="0">
            <a:spAutoFit/>
          </a:bodyPr>
          <a:lstStyle/>
          <a:p>
            <a:pPr algn="ctr"/>
            <a:r>
              <a:rPr lang="en-US" sz="4000" b="1" dirty="0" smtClean="0">
                <a:solidFill>
                  <a:srgbClr val="161E46"/>
                </a:solidFill>
                <a:effectLst>
                  <a:outerShdw blurRad="38100" dist="38100" dir="2700000" algn="tl">
                    <a:srgbClr val="000000">
                      <a:alpha val="43137"/>
                    </a:srgbClr>
                  </a:outerShdw>
                </a:effectLst>
                <a:latin typeface="Adobe Gothic Std B" pitchFamily="34" charset="-128"/>
                <a:ea typeface="Adobe Gothic Std B" pitchFamily="34" charset="-128"/>
              </a:rPr>
              <a:t>Recycled Synthetic Fibers</a:t>
            </a:r>
            <a:endParaRPr lang="en-US" sz="4000" b="1" dirty="0">
              <a:solidFill>
                <a:srgbClr val="161E46"/>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3656524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18" y="-10391"/>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Input in </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Various </a:t>
            </a:r>
            <a:r>
              <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F</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orms</a:t>
            </a:r>
            <a:endParaRPr lang="en-US" b="1"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0668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457200" y="1329675"/>
            <a:ext cx="8763000" cy="4537725"/>
          </a:xfrm>
        </p:spPr>
        <p:txBody>
          <a:bodyPr>
            <a:normAutofit fontScale="92500" lnSpcReduction="10000"/>
          </a:bodyPr>
          <a:lstStyle/>
          <a:p>
            <a:r>
              <a:rPr lang="en-US" sz="3500" dirty="0" smtClean="0">
                <a:solidFill>
                  <a:srgbClr val="161E46"/>
                </a:solidFill>
              </a:rPr>
              <a:t>Pre-consumer waste</a:t>
            </a:r>
            <a:endParaRPr lang="en-US" sz="3500" dirty="0" smtClean="0">
              <a:solidFill>
                <a:srgbClr val="161E46"/>
              </a:solidFill>
            </a:endParaRPr>
          </a:p>
          <a:p>
            <a:pPr lvl="1"/>
            <a:r>
              <a:rPr lang="en-US" sz="3000" dirty="0" smtClean="0">
                <a:solidFill>
                  <a:srgbClr val="161E46"/>
                </a:solidFill>
              </a:rPr>
              <a:t>Cutting </a:t>
            </a:r>
            <a:r>
              <a:rPr lang="en-US" sz="3000" dirty="0" smtClean="0">
                <a:solidFill>
                  <a:srgbClr val="161E46"/>
                </a:solidFill>
              </a:rPr>
              <a:t>room waste</a:t>
            </a:r>
          </a:p>
          <a:p>
            <a:endParaRPr lang="en-US" sz="1600" dirty="0" smtClean="0">
              <a:solidFill>
                <a:srgbClr val="161E46"/>
              </a:solidFill>
            </a:endParaRPr>
          </a:p>
          <a:p>
            <a:r>
              <a:rPr lang="en-US" sz="3500" dirty="0" smtClean="0">
                <a:solidFill>
                  <a:srgbClr val="161E46"/>
                </a:solidFill>
              </a:rPr>
              <a:t>Post-consumer waste</a:t>
            </a:r>
            <a:endParaRPr lang="en-US" sz="3500" dirty="0" smtClean="0">
              <a:solidFill>
                <a:srgbClr val="161E46"/>
              </a:solidFill>
            </a:endParaRPr>
          </a:p>
          <a:p>
            <a:pPr lvl="1"/>
            <a:r>
              <a:rPr lang="en-US" sz="3000" dirty="0" smtClean="0">
                <a:solidFill>
                  <a:srgbClr val="161E46"/>
                </a:solidFill>
              </a:rPr>
              <a:t>For polyester: bottles, garments</a:t>
            </a:r>
          </a:p>
          <a:p>
            <a:pPr lvl="1"/>
            <a:r>
              <a:rPr lang="en-US" sz="3000" dirty="0" smtClean="0">
                <a:solidFill>
                  <a:srgbClr val="161E46"/>
                </a:solidFill>
              </a:rPr>
              <a:t>For </a:t>
            </a:r>
            <a:r>
              <a:rPr lang="en-US" sz="3000" dirty="0" smtClean="0">
                <a:solidFill>
                  <a:srgbClr val="161E46"/>
                </a:solidFill>
              </a:rPr>
              <a:t>polyamide: fishing nets, carpets, garments</a:t>
            </a:r>
          </a:p>
          <a:p>
            <a:endParaRPr lang="en-US" sz="3800" dirty="0" smtClean="0">
              <a:solidFill>
                <a:srgbClr val="161E46"/>
              </a:solidFill>
            </a:endParaRPr>
          </a:p>
          <a:p>
            <a:r>
              <a:rPr lang="en-US" sz="3500" dirty="0" smtClean="0">
                <a:solidFill>
                  <a:srgbClr val="161E46"/>
                </a:solidFill>
              </a:rPr>
              <a:t>Often combined in differing amounts and </a:t>
            </a:r>
            <a:endParaRPr lang="en-US" sz="3500" dirty="0" smtClean="0">
              <a:solidFill>
                <a:srgbClr val="161E46"/>
              </a:solidFill>
            </a:endParaRPr>
          </a:p>
          <a:p>
            <a:pPr marL="0" indent="0">
              <a:buNone/>
            </a:pPr>
            <a:r>
              <a:rPr lang="en-US" sz="3500" dirty="0">
                <a:solidFill>
                  <a:srgbClr val="161E46"/>
                </a:solidFill>
              </a:rPr>
              <a:t> </a:t>
            </a:r>
            <a:r>
              <a:rPr lang="en-US" sz="3500" dirty="0" smtClean="0">
                <a:solidFill>
                  <a:srgbClr val="161E46"/>
                </a:solidFill>
              </a:rPr>
              <a:t>              </a:t>
            </a:r>
            <a:r>
              <a:rPr lang="en-US" sz="3500" dirty="0" smtClean="0">
                <a:solidFill>
                  <a:srgbClr val="161E46"/>
                </a:solidFill>
              </a:rPr>
              <a:t>possibly </a:t>
            </a:r>
            <a:r>
              <a:rPr lang="en-US" sz="3500" dirty="0" smtClean="0">
                <a:solidFill>
                  <a:srgbClr val="161E46"/>
                </a:solidFill>
              </a:rPr>
              <a:t>including some virgin polymer</a:t>
            </a:r>
          </a:p>
        </p:txBody>
      </p:sp>
      <p:sp>
        <p:nvSpPr>
          <p:cNvPr id="14" name="Rectangle 13"/>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pic>
        <p:nvPicPr>
          <p:cNvPr id="3074" name="Picture 2" descr="C:\Users\chunmil\Deskto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447800"/>
            <a:ext cx="1524000" cy="174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699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Waste Equals Food</a:t>
            </a:r>
            <a:endParaRPr lang="en-US" b="1" dirty="0">
              <a:solidFill>
                <a:srgbClr val="161E46"/>
              </a:solidFill>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
          </p:nvPr>
        </p:nvSpPr>
        <p:spPr>
          <a:xfrm>
            <a:off x="457200" y="1600200"/>
            <a:ext cx="8610600" cy="3962399"/>
          </a:xfrm>
        </p:spPr>
        <p:txBody>
          <a:bodyPr>
            <a:normAutofit/>
          </a:bodyPr>
          <a:lstStyle/>
          <a:p>
            <a:pPr marL="0" indent="0">
              <a:buNone/>
            </a:pPr>
            <a:endParaRPr lang="en-US" dirty="0" smtClean="0">
              <a:solidFill>
                <a:srgbClr val="161E46"/>
              </a:solidFill>
            </a:endParaRPr>
          </a:p>
        </p:txBody>
      </p:sp>
    </p:spTree>
    <p:extLst>
      <p:ext uri="{BB962C8B-B14F-4D97-AF65-F5344CB8AC3E}">
        <p14:creationId xmlns:p14="http://schemas.microsoft.com/office/powerpoint/2010/main" val="2218282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87" y="29999"/>
            <a:ext cx="8610600" cy="932157"/>
          </a:xfrm>
        </p:spPr>
        <p:txBody>
          <a:bodyPr>
            <a:normAutofit fontScale="90000"/>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Mechanical and Chemical Recycling</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1051" y="8763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pic>
        <p:nvPicPr>
          <p:cNvPr id="4098" name="Picture 2" descr="C:\Users\chunmil\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258" y="952500"/>
            <a:ext cx="5736367" cy="497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33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051" y="200452"/>
            <a:ext cx="8610600" cy="932157"/>
          </a:xfrm>
        </p:spPr>
        <p:txBody>
          <a:bodyPr>
            <a:normAutofit fontScale="90000"/>
          </a:bodyPr>
          <a:lstStyle/>
          <a:p>
            <a:r>
              <a:rPr lang="en-US" b="1" dirty="0" err="1"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Depolymerisation</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and </a:t>
            </a:r>
            <a:r>
              <a:rPr lang="en-US" b="1" dirty="0" err="1"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Repolymerisation</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64578" y="1832059"/>
            <a:ext cx="990599" cy="9168244"/>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1051" y="12192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pic>
        <p:nvPicPr>
          <p:cNvPr id="5122" name="Picture 2" descr="C:\Users\chunmil\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51" y="1352841"/>
            <a:ext cx="8143874" cy="437255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65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7309825"/>
              </p:ext>
            </p:extLst>
          </p:nvPr>
        </p:nvGraphicFramePr>
        <p:xfrm>
          <a:off x="381000" y="301336"/>
          <a:ext cx="8349661" cy="4994292"/>
        </p:xfrm>
        <a:graphic>
          <a:graphicData uri="http://schemas.openxmlformats.org/drawingml/2006/table">
            <a:tbl>
              <a:tblPr firstRow="1" bandRow="1">
                <a:tableStyleId>{F5AB1C69-6EDB-4FF4-983F-18BD219EF322}</a:tableStyleId>
              </a:tblPr>
              <a:tblGrid>
                <a:gridCol w="1600200"/>
                <a:gridCol w="2439549"/>
                <a:gridCol w="2154956"/>
                <a:gridCol w="2154956"/>
              </a:tblGrid>
              <a:tr h="694692">
                <a:tc>
                  <a:txBody>
                    <a:bodyPr/>
                    <a:lstStyle/>
                    <a:p>
                      <a:pPr algn="ctr"/>
                      <a:endParaRPr lang="en-US" sz="1400" dirty="0"/>
                    </a:p>
                  </a:txBody>
                  <a:tcPr marL="102062" marR="102062" marT="51031" marB="51031"/>
                </a:tc>
                <a:tc>
                  <a:txBody>
                    <a:bodyPr/>
                    <a:lstStyle/>
                    <a:p>
                      <a:pPr algn="ctr"/>
                      <a:r>
                        <a:rPr lang="en-US" sz="2000" dirty="0" smtClean="0"/>
                        <a:t>Mechanical</a:t>
                      </a:r>
                      <a:endParaRPr lang="en-US" sz="2000" b="1" dirty="0"/>
                    </a:p>
                  </a:txBody>
                  <a:tcPr marL="102062" marR="102062" marT="51031" marB="51031" anchor="ctr"/>
                </a:tc>
                <a:tc>
                  <a:txBody>
                    <a:bodyPr/>
                    <a:lstStyle/>
                    <a:p>
                      <a:pPr algn="ctr"/>
                      <a:r>
                        <a:rPr lang="en-US" sz="2000" dirty="0" smtClean="0"/>
                        <a:t>Chemical </a:t>
                      </a:r>
                    </a:p>
                    <a:p>
                      <a:pPr algn="ctr"/>
                      <a:r>
                        <a:rPr lang="en-US" sz="2000" dirty="0" smtClean="0"/>
                        <a:t>(to Oligomer)</a:t>
                      </a:r>
                      <a:endParaRPr lang="en-US" sz="2000" b="1" dirty="0"/>
                    </a:p>
                  </a:txBody>
                  <a:tcPr marL="102062" marR="102062" marT="51031" marB="51031" anchor="ctr"/>
                </a:tc>
                <a:tc>
                  <a:txBody>
                    <a:bodyPr/>
                    <a:lstStyle/>
                    <a:p>
                      <a:pPr algn="ctr"/>
                      <a:r>
                        <a:rPr lang="en-US" sz="2000" dirty="0" smtClean="0"/>
                        <a:t>Chemical </a:t>
                      </a:r>
                    </a:p>
                    <a:p>
                      <a:pPr algn="ctr"/>
                      <a:r>
                        <a:rPr lang="en-US" sz="2000" dirty="0" smtClean="0"/>
                        <a:t>(to Monomer)</a:t>
                      </a:r>
                      <a:endParaRPr lang="en-US" sz="2000" b="1" dirty="0"/>
                    </a:p>
                  </a:txBody>
                  <a:tcPr marL="102062" marR="102062" marT="51031" marB="51031" anchor="ctr"/>
                </a:tc>
              </a:tr>
              <a:tr h="848232">
                <a:tc>
                  <a:txBody>
                    <a:bodyPr/>
                    <a:lstStyle/>
                    <a:p>
                      <a:r>
                        <a:rPr lang="en-US" sz="1800" b="1" dirty="0" smtClean="0">
                          <a:solidFill>
                            <a:srgbClr val="161E46"/>
                          </a:solidFill>
                        </a:rPr>
                        <a:t>Process</a:t>
                      </a:r>
                      <a:endParaRPr lang="en-US" sz="1800" b="1" dirty="0">
                        <a:solidFill>
                          <a:srgbClr val="161E46"/>
                        </a:solidFill>
                      </a:endParaRPr>
                    </a:p>
                  </a:txBody>
                  <a:tcPr marL="102062" marR="102062" marT="51031" marB="51031" anchor="ctr"/>
                </a:tc>
                <a:tc>
                  <a:txBody>
                    <a:bodyPr/>
                    <a:lstStyle/>
                    <a:p>
                      <a:pPr algn="ctr"/>
                      <a:r>
                        <a:rPr lang="en-US" sz="1600" dirty="0" smtClean="0">
                          <a:solidFill>
                            <a:srgbClr val="161E46"/>
                          </a:solidFill>
                        </a:rPr>
                        <a:t>Thermal decomposition through melting process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Decomposition into intermediary by chemical reaction</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Decomposition into molecules by chemical reaction</a:t>
                      </a:r>
                      <a:endParaRPr lang="en-US" sz="1600" dirty="0">
                        <a:solidFill>
                          <a:srgbClr val="161E46"/>
                        </a:solidFill>
                      </a:endParaRPr>
                    </a:p>
                  </a:txBody>
                  <a:tcPr marL="102062" marR="102062" marT="51031" marB="51031" anchor="ctr"/>
                </a:tc>
              </a:tr>
              <a:tr h="604371">
                <a:tc>
                  <a:txBody>
                    <a:bodyPr/>
                    <a:lstStyle/>
                    <a:p>
                      <a:r>
                        <a:rPr lang="en-US" sz="1800" b="1" dirty="0" smtClean="0">
                          <a:solidFill>
                            <a:srgbClr val="161E46"/>
                          </a:solidFill>
                        </a:rPr>
                        <a:t>Waster</a:t>
                      </a:r>
                      <a:r>
                        <a:rPr lang="en-US" sz="1800" b="1" baseline="0" dirty="0" smtClean="0">
                          <a:solidFill>
                            <a:srgbClr val="161E46"/>
                          </a:solidFill>
                        </a:rPr>
                        <a:t> stream</a:t>
                      </a:r>
                      <a:endParaRPr lang="en-US" sz="1800" b="1" dirty="0">
                        <a:solidFill>
                          <a:srgbClr val="161E46"/>
                        </a:solidFill>
                      </a:endParaRPr>
                    </a:p>
                  </a:txBody>
                  <a:tcPr marL="102062" marR="102062" marT="51031" marB="51031" anchor="ctr"/>
                </a:tc>
                <a:tc>
                  <a:txBody>
                    <a:bodyPr/>
                    <a:lstStyle/>
                    <a:p>
                      <a:pPr algn="ctr"/>
                      <a:r>
                        <a:rPr lang="en-US" sz="1600" dirty="0" smtClean="0">
                          <a:solidFill>
                            <a:srgbClr val="161E46"/>
                          </a:solidFill>
                        </a:rPr>
                        <a:t>Limited: Clear bottles &amp; </a:t>
                      </a:r>
                      <a:r>
                        <a:rPr lang="en-US" sz="1600" dirty="0" err="1" smtClean="0">
                          <a:solidFill>
                            <a:srgbClr val="161E46"/>
                          </a:solidFill>
                        </a:rPr>
                        <a:t>greige</a:t>
                      </a:r>
                      <a:r>
                        <a:rPr lang="en-US" sz="1600" dirty="0" smtClean="0">
                          <a:solidFill>
                            <a:srgbClr val="161E46"/>
                          </a:solidFill>
                        </a:rPr>
                        <a:t> textiles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Limited: Clear bottles &amp; </a:t>
                      </a:r>
                      <a:r>
                        <a:rPr lang="en-US" sz="1600" dirty="0" err="1" smtClean="0">
                          <a:solidFill>
                            <a:srgbClr val="161E46"/>
                          </a:solidFill>
                        </a:rPr>
                        <a:t>greige</a:t>
                      </a:r>
                      <a:r>
                        <a:rPr lang="en-US" sz="1600" dirty="0" smtClean="0">
                          <a:solidFill>
                            <a:srgbClr val="161E46"/>
                          </a:solidFill>
                        </a:rPr>
                        <a:t> textiles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Wider: Colored goods</a:t>
                      </a:r>
                      <a:endParaRPr lang="en-US" sz="1600" dirty="0">
                        <a:solidFill>
                          <a:srgbClr val="161E46"/>
                        </a:solidFill>
                      </a:endParaRPr>
                    </a:p>
                  </a:txBody>
                  <a:tcPr marL="102062" marR="102062" marT="51031" marB="51031" anchor="ctr"/>
                </a:tc>
              </a:tr>
              <a:tr h="604371">
                <a:tc>
                  <a:txBody>
                    <a:bodyPr/>
                    <a:lstStyle/>
                    <a:p>
                      <a:r>
                        <a:rPr lang="en-US" sz="1800" b="1" dirty="0" smtClean="0">
                          <a:solidFill>
                            <a:srgbClr val="161E46"/>
                          </a:solidFill>
                        </a:rPr>
                        <a:t>Input</a:t>
                      </a:r>
                      <a:endParaRPr lang="en-US" sz="1800" b="1" dirty="0">
                        <a:solidFill>
                          <a:srgbClr val="161E46"/>
                        </a:solidFill>
                      </a:endParaRPr>
                    </a:p>
                  </a:txBody>
                  <a:tcPr marL="102062" marR="102062" marT="51031" marB="51031" anchor="ctr"/>
                </a:tc>
                <a:tc>
                  <a:txBody>
                    <a:bodyPr/>
                    <a:lstStyle/>
                    <a:p>
                      <a:pPr algn="ctr"/>
                      <a:r>
                        <a:rPr lang="en-US" sz="1600" dirty="0" smtClean="0">
                          <a:solidFill>
                            <a:srgbClr val="161E46"/>
                          </a:solidFill>
                        </a:rPr>
                        <a:t>Labor,</a:t>
                      </a:r>
                      <a:r>
                        <a:rPr lang="en-US" sz="1600" baseline="0" dirty="0" smtClean="0">
                          <a:solidFill>
                            <a:srgbClr val="161E46"/>
                          </a:solidFill>
                        </a:rPr>
                        <a:t> w</a:t>
                      </a:r>
                      <a:r>
                        <a:rPr lang="en-US" sz="1600" dirty="0" smtClean="0">
                          <a:solidFill>
                            <a:srgbClr val="161E46"/>
                          </a:solidFill>
                        </a:rPr>
                        <a:t>ater</a:t>
                      </a:r>
                      <a:r>
                        <a:rPr lang="en-US" sz="1600" baseline="0" dirty="0" smtClean="0">
                          <a:solidFill>
                            <a:srgbClr val="161E46"/>
                          </a:solidFill>
                        </a:rPr>
                        <a:t> </a:t>
                      </a:r>
                      <a:r>
                        <a:rPr lang="en-US" sz="1600" baseline="0" dirty="0" smtClean="0">
                          <a:solidFill>
                            <a:srgbClr val="161E46"/>
                          </a:solidFill>
                        </a:rPr>
                        <a:t>Energy</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Labor</a:t>
                      </a:r>
                      <a:r>
                        <a:rPr lang="en-US" sz="1600" baseline="0" dirty="0" smtClean="0">
                          <a:solidFill>
                            <a:srgbClr val="161E46"/>
                          </a:solidFill>
                        </a:rPr>
                        <a:t> Water Energy Chemicals</a:t>
                      </a:r>
                      <a:endParaRPr lang="en-US" sz="1600" dirty="0">
                        <a:solidFill>
                          <a:srgbClr val="161E46"/>
                        </a:solidFill>
                      </a:endParaRPr>
                    </a:p>
                  </a:txBody>
                  <a:tcPr marL="102062" marR="102062" marT="51031" marB="510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61E46"/>
                          </a:solidFill>
                        </a:rPr>
                        <a:t>Labor</a:t>
                      </a:r>
                      <a:r>
                        <a:rPr lang="en-US" sz="1600" baseline="0" dirty="0" smtClean="0">
                          <a:solidFill>
                            <a:srgbClr val="161E46"/>
                          </a:solidFill>
                        </a:rPr>
                        <a:t> Water Energy Chemicals</a:t>
                      </a:r>
                      <a:endParaRPr lang="en-US" sz="1600" dirty="0" smtClean="0">
                        <a:solidFill>
                          <a:srgbClr val="161E46"/>
                        </a:solidFill>
                      </a:endParaRPr>
                    </a:p>
                  </a:txBody>
                  <a:tcPr marL="102062" marR="102062" marT="51031" marB="51031" anchor="ctr"/>
                </a:tc>
              </a:tr>
              <a:tr h="604371">
                <a:tc>
                  <a:txBody>
                    <a:bodyPr/>
                    <a:lstStyle/>
                    <a:p>
                      <a:r>
                        <a:rPr lang="en-US" sz="1800" b="1" dirty="0" smtClean="0">
                          <a:solidFill>
                            <a:srgbClr val="161E46"/>
                          </a:solidFill>
                        </a:rPr>
                        <a:t>Environmental</a:t>
                      </a:r>
                      <a:r>
                        <a:rPr lang="en-US" sz="1800" b="1" baseline="0" dirty="0" smtClean="0">
                          <a:solidFill>
                            <a:srgbClr val="161E46"/>
                          </a:solidFill>
                        </a:rPr>
                        <a:t> Impact</a:t>
                      </a:r>
                      <a:endParaRPr lang="en-US" sz="1800" b="1" dirty="0">
                        <a:solidFill>
                          <a:srgbClr val="161E46"/>
                        </a:solidFill>
                      </a:endParaRPr>
                    </a:p>
                  </a:txBody>
                  <a:tcPr marL="102062" marR="102062" marT="51031" marB="51031" anchor="ctr"/>
                </a:tc>
                <a:tc>
                  <a:txBody>
                    <a:bodyPr/>
                    <a:lstStyle/>
                    <a:p>
                      <a:pPr algn="ctr"/>
                      <a:r>
                        <a:rPr lang="en-US" sz="2400" dirty="0" smtClean="0">
                          <a:solidFill>
                            <a:srgbClr val="161E46"/>
                          </a:solidFill>
                        </a:rPr>
                        <a:t>*</a:t>
                      </a:r>
                      <a:endParaRPr lang="en-US" sz="2400" b="1" dirty="0">
                        <a:solidFill>
                          <a:srgbClr val="161E46"/>
                        </a:solidFill>
                      </a:endParaRPr>
                    </a:p>
                  </a:txBody>
                  <a:tcPr marL="102062" marR="102062" marT="51031" marB="51031" anchor="ctr"/>
                </a:tc>
                <a:tc>
                  <a:txBody>
                    <a:bodyPr/>
                    <a:lstStyle/>
                    <a:p>
                      <a:pPr algn="ctr"/>
                      <a:r>
                        <a:rPr lang="en-US" sz="2400" dirty="0" smtClean="0">
                          <a:solidFill>
                            <a:srgbClr val="161E46"/>
                          </a:solidFill>
                        </a:rPr>
                        <a:t>**</a:t>
                      </a:r>
                      <a:endParaRPr lang="en-US" sz="2400" b="1" dirty="0">
                        <a:solidFill>
                          <a:srgbClr val="161E46"/>
                        </a:solidFill>
                      </a:endParaRPr>
                    </a:p>
                  </a:txBody>
                  <a:tcPr marL="102062" marR="102062" marT="51031" marB="51031" anchor="ctr"/>
                </a:tc>
                <a:tc>
                  <a:txBody>
                    <a:bodyPr/>
                    <a:lstStyle/>
                    <a:p>
                      <a:pPr algn="ctr"/>
                      <a:r>
                        <a:rPr lang="en-US" sz="2400" dirty="0" smtClean="0">
                          <a:solidFill>
                            <a:srgbClr val="161E46"/>
                          </a:solidFill>
                        </a:rPr>
                        <a:t>***</a:t>
                      </a:r>
                      <a:endParaRPr lang="en-US" sz="2400" b="1" dirty="0">
                        <a:solidFill>
                          <a:srgbClr val="161E46"/>
                        </a:solidFill>
                      </a:endParaRPr>
                    </a:p>
                  </a:txBody>
                  <a:tcPr marL="102062" marR="102062" marT="51031" marB="51031" anchor="ctr"/>
                </a:tc>
              </a:tr>
              <a:tr h="380841">
                <a:tc>
                  <a:txBody>
                    <a:bodyPr/>
                    <a:lstStyle/>
                    <a:p>
                      <a:r>
                        <a:rPr lang="en-US" sz="1800" b="1" dirty="0" smtClean="0">
                          <a:solidFill>
                            <a:srgbClr val="161E46"/>
                          </a:solidFill>
                        </a:rPr>
                        <a:t>Impurities</a:t>
                      </a:r>
                      <a:endParaRPr lang="en-US" sz="1800" b="1" dirty="0">
                        <a:solidFill>
                          <a:srgbClr val="161E46"/>
                        </a:solidFill>
                      </a:endParaRPr>
                    </a:p>
                  </a:txBody>
                  <a:tcPr marL="102062" marR="102062" marT="51031" marB="51031" anchor="ctr"/>
                </a:tc>
                <a:tc>
                  <a:txBody>
                    <a:bodyPr/>
                    <a:lstStyle/>
                    <a:p>
                      <a:pPr algn="ctr"/>
                      <a:r>
                        <a:rPr lang="en-US" sz="1600" dirty="0" smtClean="0">
                          <a:solidFill>
                            <a:srgbClr val="161E46"/>
                          </a:solidFill>
                        </a:rPr>
                        <a:t>Yes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Yes but limited</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No</a:t>
                      </a:r>
                      <a:endParaRPr lang="en-US" sz="1600" dirty="0">
                        <a:solidFill>
                          <a:srgbClr val="161E46"/>
                        </a:solidFill>
                      </a:endParaRPr>
                    </a:p>
                  </a:txBody>
                  <a:tcPr marL="102062" marR="102062" marT="51031" marB="51031" anchor="ctr"/>
                </a:tc>
              </a:tr>
              <a:tr h="604371">
                <a:tc>
                  <a:txBody>
                    <a:bodyPr/>
                    <a:lstStyle/>
                    <a:p>
                      <a:r>
                        <a:rPr lang="en-US" sz="1800" b="1" dirty="0" smtClean="0">
                          <a:solidFill>
                            <a:srgbClr val="161E46"/>
                          </a:solidFill>
                        </a:rPr>
                        <a:t>Quality</a:t>
                      </a:r>
                      <a:endParaRPr lang="en-US" sz="1800" b="1" dirty="0">
                        <a:solidFill>
                          <a:srgbClr val="161E46"/>
                        </a:solidFill>
                      </a:endParaRPr>
                    </a:p>
                  </a:txBody>
                  <a:tcPr marL="102062" marR="102062" marT="51031" marB="51031" anchor="ctr"/>
                </a:tc>
                <a:tc>
                  <a:txBody>
                    <a:bodyPr/>
                    <a:lstStyle/>
                    <a:p>
                      <a:pPr algn="ctr"/>
                      <a:r>
                        <a:rPr lang="en-US" sz="1600" baseline="0" dirty="0" smtClean="0">
                          <a:solidFill>
                            <a:srgbClr val="161E46"/>
                          </a:solidFill>
                        </a:rPr>
                        <a:t>Possible </a:t>
                      </a:r>
                      <a:r>
                        <a:rPr lang="en-US" sz="1600" baseline="0" dirty="0" smtClean="0">
                          <a:solidFill>
                            <a:srgbClr val="161E46"/>
                          </a:solidFill>
                        </a:rPr>
                        <a:t>color limitations and unevenness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Possible color limitations</a:t>
                      </a:r>
                      <a:endParaRPr lang="en-US" sz="1600" dirty="0">
                        <a:solidFill>
                          <a:srgbClr val="161E46"/>
                        </a:solidFill>
                      </a:endParaRPr>
                    </a:p>
                  </a:txBody>
                  <a:tcPr marL="102062" marR="102062" marT="51031" marB="51031" anchor="ctr"/>
                </a:tc>
                <a:tc>
                  <a:txBody>
                    <a:bodyPr/>
                    <a:lstStyle/>
                    <a:p>
                      <a:pPr algn="ctr"/>
                      <a:r>
                        <a:rPr lang="en-US" sz="1600" dirty="0" smtClean="0">
                          <a:solidFill>
                            <a:srgbClr val="161E46"/>
                          </a:solidFill>
                        </a:rPr>
                        <a:t>Same as virgin polymer</a:t>
                      </a:r>
                      <a:endParaRPr lang="en-US" sz="1600" dirty="0">
                        <a:solidFill>
                          <a:srgbClr val="161E46"/>
                        </a:solidFill>
                      </a:endParaRPr>
                    </a:p>
                  </a:txBody>
                  <a:tcPr marL="102062" marR="102062" marT="51031" marB="51031" anchor="ctr"/>
                </a:tc>
              </a:tr>
              <a:tr h="386615">
                <a:tc>
                  <a:txBody>
                    <a:bodyPr/>
                    <a:lstStyle/>
                    <a:p>
                      <a:r>
                        <a:rPr lang="en-US" sz="1800" b="1" dirty="0" smtClean="0">
                          <a:solidFill>
                            <a:srgbClr val="161E46"/>
                          </a:solidFill>
                        </a:rPr>
                        <a:t>Close Loop</a:t>
                      </a:r>
                      <a:endParaRPr lang="en-US" sz="1800" b="1" dirty="0">
                        <a:solidFill>
                          <a:srgbClr val="161E46"/>
                        </a:solidFill>
                      </a:endParaRPr>
                    </a:p>
                  </a:txBody>
                  <a:tcPr marL="102062" marR="102062" marT="51031" marB="51031" anchor="ctr"/>
                </a:tc>
                <a:tc>
                  <a:txBody>
                    <a:bodyPr/>
                    <a:lstStyle/>
                    <a:p>
                      <a:pPr algn="ctr"/>
                      <a:r>
                        <a:rPr lang="en-US" sz="1600" dirty="0" smtClean="0">
                          <a:solidFill>
                            <a:srgbClr val="161E46"/>
                          </a:solidFill>
                        </a:rPr>
                        <a:t>Materials’ life extension</a:t>
                      </a:r>
                      <a:endParaRPr lang="en-US" sz="1600" dirty="0">
                        <a:solidFill>
                          <a:srgbClr val="161E46"/>
                        </a:solidFill>
                      </a:endParaRPr>
                    </a:p>
                  </a:txBody>
                  <a:tcPr marL="102062" marR="102062" marT="51031" marB="510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61E46"/>
                          </a:solidFill>
                        </a:rPr>
                        <a:t>Materials’ life extension</a:t>
                      </a:r>
                    </a:p>
                  </a:txBody>
                  <a:tcPr marL="102062" marR="102062" marT="51031" marB="51031" anchor="ctr"/>
                </a:tc>
                <a:tc>
                  <a:txBody>
                    <a:bodyPr/>
                    <a:lstStyle/>
                    <a:p>
                      <a:pPr algn="ctr"/>
                      <a:r>
                        <a:rPr lang="en-US" sz="1600" dirty="0" smtClean="0">
                          <a:solidFill>
                            <a:srgbClr val="161E46"/>
                          </a:solidFill>
                        </a:rPr>
                        <a:t>Close loop opportunity</a:t>
                      </a:r>
                      <a:endParaRPr lang="en-US" sz="1600" dirty="0">
                        <a:solidFill>
                          <a:srgbClr val="161E46"/>
                        </a:solidFill>
                      </a:endParaRPr>
                    </a:p>
                  </a:txBody>
                  <a:tcPr marL="102062" marR="102062" marT="51031" marB="51031" anchor="ctr"/>
                </a:tc>
              </a:tr>
            </a:tbl>
          </a:graphicData>
        </a:graphic>
      </p:graphicFrame>
      <p:sp>
        <p:nvSpPr>
          <p:cNvPr id="4" name="Rectangle 3"/>
          <p:cNvSpPr/>
          <p:nvPr/>
        </p:nvSpPr>
        <p:spPr>
          <a:xfrm rot="5400000">
            <a:off x="3993573" y="1570494"/>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950027" y="5947796"/>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Tree>
    <p:extLst>
      <p:ext uri="{BB962C8B-B14F-4D97-AF65-F5344CB8AC3E}">
        <p14:creationId xmlns:p14="http://schemas.microsoft.com/office/powerpoint/2010/main" val="3746185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9906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Recycled AT Products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4776" y="10668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71945" y="2895600"/>
            <a:ext cx="8278091" cy="2590800"/>
          </a:xfrm>
        </p:spPr>
        <p:txBody>
          <a:bodyPr>
            <a:normAutofit fontScale="85000" lnSpcReduction="10000"/>
          </a:bodyPr>
          <a:lstStyle/>
          <a:p>
            <a:r>
              <a:rPr lang="en-US" dirty="0" smtClean="0">
                <a:solidFill>
                  <a:srgbClr val="161E46"/>
                </a:solidFill>
              </a:rPr>
              <a:t>Recycled materials can be turned into a wide range of products for apparel, accessories and </a:t>
            </a:r>
            <a:r>
              <a:rPr lang="en-US" dirty="0" smtClean="0">
                <a:solidFill>
                  <a:srgbClr val="161E46"/>
                </a:solidFill>
              </a:rPr>
              <a:t>footwear</a:t>
            </a:r>
          </a:p>
          <a:p>
            <a:pPr lvl="1"/>
            <a:r>
              <a:rPr lang="en-US" dirty="0" smtClean="0">
                <a:solidFill>
                  <a:srgbClr val="161E46"/>
                </a:solidFill>
              </a:rPr>
              <a:t>Textiles</a:t>
            </a:r>
            <a:r>
              <a:rPr lang="en-US" dirty="0" smtClean="0">
                <a:solidFill>
                  <a:srgbClr val="161E46"/>
                </a:solidFill>
              </a:rPr>
              <a:t>: knits, woven, tapes, labels, cords, </a:t>
            </a:r>
            <a:r>
              <a:rPr lang="en-US" dirty="0" smtClean="0">
                <a:solidFill>
                  <a:srgbClr val="161E46"/>
                </a:solidFill>
              </a:rPr>
              <a:t>laces</a:t>
            </a:r>
          </a:p>
          <a:p>
            <a:pPr lvl="1"/>
            <a:r>
              <a:rPr lang="en-US" dirty="0" smtClean="0">
                <a:solidFill>
                  <a:srgbClr val="161E46"/>
                </a:solidFill>
              </a:rPr>
              <a:t>Molded/Injected </a:t>
            </a:r>
            <a:r>
              <a:rPr lang="en-US" dirty="0" smtClean="0">
                <a:solidFill>
                  <a:srgbClr val="161E46"/>
                </a:solidFill>
              </a:rPr>
              <a:t>items: zippers, buttons, </a:t>
            </a:r>
            <a:r>
              <a:rPr lang="en-US" dirty="0" smtClean="0">
                <a:solidFill>
                  <a:srgbClr val="161E46"/>
                </a:solidFill>
              </a:rPr>
              <a:t>etc.</a:t>
            </a:r>
            <a:endParaRPr lang="en-US" dirty="0">
              <a:solidFill>
                <a:srgbClr val="161E46"/>
              </a:solidFill>
            </a:endParaRPr>
          </a:p>
          <a:p>
            <a:pPr lvl="1"/>
            <a:r>
              <a:rPr lang="en-US" dirty="0" smtClean="0">
                <a:solidFill>
                  <a:srgbClr val="161E46"/>
                </a:solidFill>
              </a:rPr>
              <a:t>Non-woven materials: </a:t>
            </a:r>
            <a:r>
              <a:rPr lang="en-US" dirty="0" smtClean="0">
                <a:solidFill>
                  <a:srgbClr val="161E46"/>
                </a:solidFill>
              </a:rPr>
              <a:t>waddings, </a:t>
            </a:r>
            <a:r>
              <a:rPr lang="en-US" dirty="0" smtClean="0">
                <a:solidFill>
                  <a:srgbClr val="161E46"/>
                </a:solidFill>
              </a:rPr>
              <a:t>interlinings</a:t>
            </a:r>
          </a:p>
          <a:p>
            <a:pPr lvl="1"/>
            <a:r>
              <a:rPr lang="en-US" dirty="0" smtClean="0">
                <a:solidFill>
                  <a:srgbClr val="161E46"/>
                </a:solidFill>
              </a:rPr>
              <a:t>Others</a:t>
            </a:r>
            <a:r>
              <a:rPr lang="en-US" dirty="0" smtClean="0">
                <a:solidFill>
                  <a:srgbClr val="161E46"/>
                </a:solidFill>
              </a:rPr>
              <a:t>: Packaging, sewing </a:t>
            </a:r>
            <a:r>
              <a:rPr lang="en-US" dirty="0" smtClean="0">
                <a:solidFill>
                  <a:srgbClr val="161E46"/>
                </a:solidFill>
              </a:rPr>
              <a:t>threads, etc</a:t>
            </a:r>
            <a:r>
              <a:rPr lang="en-US" dirty="0" smtClean="0">
                <a:solidFill>
                  <a:srgbClr val="161E46"/>
                </a:solidFill>
              </a:rPr>
              <a:t>.</a:t>
            </a:r>
            <a:endParaRPr lang="en-US" dirty="0">
              <a:solidFill>
                <a:srgbClr val="161E46"/>
              </a:solidFill>
            </a:endParaRPr>
          </a:p>
        </p:txBody>
      </p:sp>
      <p:sp>
        <p:nvSpPr>
          <p:cNvPr id="11" name="Rectangle 10"/>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pic>
        <p:nvPicPr>
          <p:cNvPr id="8194" name="Picture 2" descr="C:\Users\chunmil\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45" y="1143000"/>
            <a:ext cx="7772398" cy="172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60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Recycling: </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Limitations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11"/>
          <p:cNvSpPr>
            <a:spLocks noGrp="1"/>
          </p:cNvSpPr>
          <p:nvPr>
            <p:ph idx="1"/>
          </p:nvPr>
        </p:nvSpPr>
        <p:spPr>
          <a:xfrm>
            <a:off x="533400" y="1447800"/>
            <a:ext cx="8153400" cy="3966482"/>
          </a:xfrm>
        </p:spPr>
        <p:txBody>
          <a:bodyPr>
            <a:normAutofit lnSpcReduction="10000"/>
          </a:bodyPr>
          <a:lstStyle/>
          <a:p>
            <a:r>
              <a:rPr lang="en-US" dirty="0">
                <a:solidFill>
                  <a:srgbClr val="161E46"/>
                </a:solidFill>
              </a:rPr>
              <a:t>Quality and </a:t>
            </a:r>
            <a:r>
              <a:rPr lang="en-US" dirty="0" smtClean="0">
                <a:solidFill>
                  <a:srgbClr val="161E46"/>
                </a:solidFill>
              </a:rPr>
              <a:t>strength issues</a:t>
            </a:r>
          </a:p>
          <a:p>
            <a:pPr lvl="1"/>
            <a:r>
              <a:rPr lang="en-US" dirty="0" smtClean="0">
                <a:solidFill>
                  <a:srgbClr val="161E46"/>
                </a:solidFill>
              </a:rPr>
              <a:t>Knits </a:t>
            </a:r>
            <a:r>
              <a:rPr lang="en-US" dirty="0">
                <a:solidFill>
                  <a:srgbClr val="161E46"/>
                </a:solidFill>
              </a:rPr>
              <a:t>have less tension </a:t>
            </a:r>
            <a:endParaRPr lang="en-US" dirty="0" smtClean="0">
              <a:solidFill>
                <a:srgbClr val="161E46"/>
              </a:solidFill>
            </a:endParaRPr>
          </a:p>
          <a:p>
            <a:pPr lvl="1"/>
            <a:r>
              <a:rPr lang="en-US" dirty="0" err="1" smtClean="0">
                <a:solidFill>
                  <a:srgbClr val="161E46"/>
                </a:solidFill>
              </a:rPr>
              <a:t>Wovens</a:t>
            </a:r>
            <a:r>
              <a:rPr lang="en-US" dirty="0" smtClean="0">
                <a:solidFill>
                  <a:srgbClr val="161E46"/>
                </a:solidFill>
              </a:rPr>
              <a:t> may not be as strong (a solution would be to </a:t>
            </a:r>
            <a:r>
              <a:rPr lang="en-US" dirty="0" smtClean="0">
                <a:solidFill>
                  <a:srgbClr val="161E46"/>
                </a:solidFill>
              </a:rPr>
              <a:t>use </a:t>
            </a:r>
            <a:r>
              <a:rPr lang="en-US" dirty="0">
                <a:solidFill>
                  <a:srgbClr val="161E46"/>
                </a:solidFill>
              </a:rPr>
              <a:t>recycled fiber in Weft and not </a:t>
            </a:r>
            <a:r>
              <a:rPr lang="en-US" dirty="0" smtClean="0">
                <a:solidFill>
                  <a:srgbClr val="161E46"/>
                </a:solidFill>
              </a:rPr>
              <a:t>Warp)</a:t>
            </a:r>
            <a:endParaRPr lang="en-US" dirty="0">
              <a:solidFill>
                <a:srgbClr val="161E46"/>
              </a:solidFill>
            </a:endParaRPr>
          </a:p>
          <a:p>
            <a:r>
              <a:rPr lang="en-US" dirty="0" smtClean="0">
                <a:solidFill>
                  <a:srgbClr val="161E46"/>
                </a:solidFill>
              </a:rPr>
              <a:t>Aesthetics </a:t>
            </a:r>
            <a:r>
              <a:rPr lang="en-US" dirty="0">
                <a:solidFill>
                  <a:srgbClr val="161E46"/>
                </a:solidFill>
              </a:rPr>
              <a:t>may be less polished</a:t>
            </a:r>
          </a:p>
          <a:p>
            <a:r>
              <a:rPr lang="en-US" dirty="0">
                <a:solidFill>
                  <a:srgbClr val="161E46"/>
                </a:solidFill>
              </a:rPr>
              <a:t>Requires major </a:t>
            </a:r>
            <a:r>
              <a:rPr lang="en-US" dirty="0" smtClean="0">
                <a:solidFill>
                  <a:srgbClr val="161E46"/>
                </a:solidFill>
              </a:rPr>
              <a:t>infrastructure</a:t>
            </a:r>
          </a:p>
          <a:p>
            <a:pPr lvl="1"/>
            <a:r>
              <a:rPr lang="en-US" dirty="0" smtClean="0">
                <a:solidFill>
                  <a:srgbClr val="161E46"/>
                </a:solidFill>
              </a:rPr>
              <a:t>Equipment, expertise, and logistical planning</a:t>
            </a:r>
            <a:endParaRPr lang="en-US" dirty="0">
              <a:solidFill>
                <a:srgbClr val="161E46"/>
              </a:solidFill>
            </a:endParaRPr>
          </a:p>
          <a:p>
            <a:r>
              <a:rPr lang="en-US" dirty="0" smtClean="0">
                <a:solidFill>
                  <a:srgbClr val="161E46"/>
                </a:solidFill>
              </a:rPr>
              <a:t>Scale and </a:t>
            </a:r>
            <a:r>
              <a:rPr lang="en-US" dirty="0">
                <a:solidFill>
                  <a:srgbClr val="161E46"/>
                </a:solidFill>
              </a:rPr>
              <a:t>availability issues</a:t>
            </a:r>
          </a:p>
        </p:txBody>
      </p:sp>
      <p:sp>
        <p:nvSpPr>
          <p:cNvPr id="11" name="Rectangle 10"/>
          <p:cNvSpPr/>
          <p:nvPr/>
        </p:nvSpPr>
        <p:spPr>
          <a:xfrm>
            <a:off x="1981200" y="6260068"/>
            <a:ext cx="6705600" cy="369332"/>
          </a:xfrm>
          <a:prstGeom prst="rect">
            <a:avLst/>
          </a:prstGeom>
        </p:spPr>
        <p:txBody>
          <a:bodyPr wrap="square">
            <a:spAutoFit/>
          </a:bodyPr>
          <a:lstStyle/>
          <a:p>
            <a:r>
              <a:rPr lang="en-US" dirty="0" smtClean="0">
                <a:solidFill>
                  <a:schemeClr val="bg1"/>
                </a:solidFill>
              </a:rPr>
              <a:t>Source: Textile Exchange</a:t>
            </a:r>
            <a:endParaRPr lang="en-US" dirty="0">
              <a:solidFill>
                <a:schemeClr val="bg1"/>
              </a:solidFill>
            </a:endParaRPr>
          </a:p>
        </p:txBody>
      </p:sp>
    </p:spTree>
    <p:extLst>
      <p:ext uri="{BB962C8B-B14F-4D97-AF65-F5344CB8AC3E}">
        <p14:creationId xmlns:p14="http://schemas.microsoft.com/office/powerpoint/2010/main" val="15634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linds(horizontal)">
                                      <p:cBhvr>
                                        <p:cTn id="10" dur="500"/>
                                        <p:tgtEl>
                                          <p:spTgt spid="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linds(horizontal)">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linds(horizont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blinds(horizontal)">
                                      <p:cBhvr>
                                        <p:cTn id="23" dur="500"/>
                                        <p:tgtEl>
                                          <p:spTgt spid="9">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blinds(horizontal)">
                                      <p:cBhvr>
                                        <p:cTn id="26" dur="500"/>
                                        <p:tgtEl>
                                          <p:spTgt spid="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blinds(horizontal)">
                                      <p:cBhvr>
                                        <p:cTn id="3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Types </a:t>
            </a:r>
            <a:r>
              <a:rPr lang="en-US" b="1" dirty="0" err="1"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of“Cycling</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541" y="11430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p:cNvGraphicFramePr/>
          <p:nvPr>
            <p:extLst>
              <p:ext uri="{D42A27DB-BD31-4B8C-83A1-F6EECF244321}">
                <p14:modId xmlns:p14="http://schemas.microsoft.com/office/powerpoint/2010/main" val="408341408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8036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err="1"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Downcycling</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541" y="11430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txBox="1">
            <a:spLocks/>
          </p:cNvSpPr>
          <p:nvPr/>
        </p:nvSpPr>
        <p:spPr>
          <a:xfrm>
            <a:off x="533400" y="1277774"/>
            <a:ext cx="3657600" cy="402393"/>
          </a:xfrm>
          <a:prstGeom prst="rect">
            <a:avLst/>
          </a:prstGeom>
          <a:solidFill>
            <a:schemeClr val="tx2">
              <a:lumMod val="75000"/>
            </a:schemeClr>
          </a:solidFill>
          <a:ln>
            <a:solidFill>
              <a:schemeClr val="tx2">
                <a:lumMod val="75000"/>
              </a:schemeClr>
            </a:solidFill>
          </a:ln>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smtClean="0">
                <a:solidFill>
                  <a:schemeClr val="bg1"/>
                </a:solidFill>
              </a:rPr>
              <a:t>What is </a:t>
            </a:r>
            <a:r>
              <a:rPr lang="en-US" sz="2400" b="1" dirty="0" err="1" smtClean="0">
                <a:solidFill>
                  <a:schemeClr val="bg1"/>
                </a:solidFill>
              </a:rPr>
              <a:t>Downcycling</a:t>
            </a:r>
            <a:r>
              <a:rPr lang="en-US" sz="2400" b="1" dirty="0" smtClean="0">
                <a:solidFill>
                  <a:schemeClr val="bg1"/>
                </a:solidFill>
              </a:rPr>
              <a:t>?</a:t>
            </a:r>
            <a:endParaRPr lang="en-US" sz="2000" b="1" dirty="0">
              <a:solidFill>
                <a:schemeClr val="bg1"/>
              </a:solidFill>
            </a:endParaRPr>
          </a:p>
        </p:txBody>
      </p:sp>
      <p:sp>
        <p:nvSpPr>
          <p:cNvPr id="10" name="Text Placeholder 6"/>
          <p:cNvSpPr txBox="1">
            <a:spLocks/>
          </p:cNvSpPr>
          <p:nvPr/>
        </p:nvSpPr>
        <p:spPr>
          <a:xfrm>
            <a:off x="5008418" y="1277774"/>
            <a:ext cx="3657600" cy="402393"/>
          </a:xfrm>
          <a:prstGeom prst="rect">
            <a:avLst/>
          </a:prstGeom>
          <a:solidFill>
            <a:schemeClr val="tx2">
              <a:lumMod val="75000"/>
            </a:schemeClr>
          </a:solidFill>
          <a:ln>
            <a:solidFill>
              <a:schemeClr val="tx2">
                <a:lumMod val="75000"/>
              </a:schemeClr>
            </a:solidFill>
          </a:ln>
        </p:spPr>
        <p:txBody>
          <a:bodyPr vert="horz" lIns="91440" tIns="45720" rIns="91440" bIns="45720" rtlCol="0" anchor="ctr">
            <a:noAutofit/>
          </a:bodyPr>
          <a:lstStyle>
            <a:defPPr>
              <a:defRPr lang="en-US"/>
            </a:defPPr>
            <a:lvl1pPr indent="0" algn="ctr">
              <a:spcBef>
                <a:spcPct val="20000"/>
              </a:spcBef>
              <a:buFont typeface="Arial" panose="020B0604020202020204" pitchFamily="34" charset="0"/>
              <a:buNone/>
              <a:defRPr sz="3200">
                <a:solidFill>
                  <a:schemeClr val="bg1"/>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spcBef>
                <a:spcPts val="0"/>
              </a:spcBef>
            </a:pPr>
            <a:r>
              <a:rPr lang="en-US" sz="2400" dirty="0"/>
              <a:t>Examples</a:t>
            </a:r>
          </a:p>
        </p:txBody>
      </p:sp>
      <p:sp>
        <p:nvSpPr>
          <p:cNvPr id="11" name="Subtitle 2"/>
          <p:cNvSpPr>
            <a:spLocks noGrp="1"/>
          </p:cNvSpPr>
          <p:nvPr>
            <p:ph sz="quarter" idx="4294967295"/>
          </p:nvPr>
        </p:nvSpPr>
        <p:spPr>
          <a:xfrm>
            <a:off x="473296" y="1731487"/>
            <a:ext cx="4074458" cy="3678797"/>
          </a:xfrm>
          <a:prstGeom prst="rect">
            <a:avLst/>
          </a:prstGeom>
        </p:spPr>
        <p:txBody>
          <a:bodyPr/>
          <a:lstStyle/>
          <a:p>
            <a:r>
              <a:rPr lang="en-US" sz="2400" dirty="0" smtClean="0">
                <a:solidFill>
                  <a:srgbClr val="161E46"/>
                </a:solidFill>
              </a:rPr>
              <a:t>Creating new products from old, unusable or worthless products</a:t>
            </a:r>
          </a:p>
          <a:p>
            <a:r>
              <a:rPr lang="en-US" sz="2400" dirty="0" smtClean="0">
                <a:solidFill>
                  <a:srgbClr val="161E46"/>
                </a:solidFill>
              </a:rPr>
              <a:t>These new products are </a:t>
            </a:r>
            <a:r>
              <a:rPr lang="en-US" sz="2400" i="1" u="sng" dirty="0" smtClean="0">
                <a:solidFill>
                  <a:srgbClr val="161E46"/>
                </a:solidFill>
              </a:rPr>
              <a:t>worth less than the original product</a:t>
            </a:r>
          </a:p>
          <a:p>
            <a:r>
              <a:rPr lang="en-US" sz="2400" dirty="0" smtClean="0">
                <a:solidFill>
                  <a:srgbClr val="161E46"/>
                </a:solidFill>
              </a:rPr>
              <a:t>Prevents waste of materials that can still be useful</a:t>
            </a:r>
          </a:p>
          <a:p>
            <a:endParaRPr lang="en-US" sz="2400" dirty="0">
              <a:solidFill>
                <a:srgbClr val="002060"/>
              </a:solidFill>
            </a:endParaRPr>
          </a:p>
        </p:txBody>
      </p:sp>
      <p:sp>
        <p:nvSpPr>
          <p:cNvPr id="12" name="Content Placeholder 7"/>
          <p:cNvSpPr>
            <a:spLocks noGrp="1"/>
          </p:cNvSpPr>
          <p:nvPr>
            <p:ph sz="quarter" idx="4294967295"/>
          </p:nvPr>
        </p:nvSpPr>
        <p:spPr>
          <a:xfrm>
            <a:off x="5031441" y="1828800"/>
            <a:ext cx="3664527" cy="3890682"/>
          </a:xfrm>
          <a:prstGeom prst="rect">
            <a:avLst/>
          </a:prstGeom>
        </p:spPr>
        <p:txBody>
          <a:bodyPr>
            <a:normAutofit/>
          </a:bodyPr>
          <a:lstStyle/>
          <a:p>
            <a:pPr marL="236538" lvl="1" indent="-236538">
              <a:buFont typeface="Arial" panose="020B0604020202020204" pitchFamily="34" charset="0"/>
              <a:buChar char="•"/>
            </a:pPr>
            <a:r>
              <a:rPr lang="en-US" dirty="0" smtClean="0">
                <a:solidFill>
                  <a:srgbClr val="161E46"/>
                </a:solidFill>
              </a:rPr>
              <a:t>Recycling</a:t>
            </a:r>
          </a:p>
          <a:p>
            <a:pPr marL="636588" lvl="2" indent="-236538"/>
            <a:r>
              <a:rPr lang="en-US" dirty="0" smtClean="0">
                <a:solidFill>
                  <a:srgbClr val="161E46"/>
                </a:solidFill>
              </a:rPr>
              <a:t>Nylon </a:t>
            </a:r>
            <a:r>
              <a:rPr lang="en-US" dirty="0">
                <a:solidFill>
                  <a:srgbClr val="161E46"/>
                </a:solidFill>
              </a:rPr>
              <a:t>fiber into park </a:t>
            </a:r>
            <a:r>
              <a:rPr lang="en-US" dirty="0" smtClean="0">
                <a:solidFill>
                  <a:srgbClr val="161E46"/>
                </a:solidFill>
              </a:rPr>
              <a:t>benches</a:t>
            </a:r>
          </a:p>
          <a:p>
            <a:pPr marL="636588" lvl="2" indent="-236538"/>
            <a:r>
              <a:rPr lang="en-US" dirty="0" smtClean="0">
                <a:solidFill>
                  <a:srgbClr val="161E46"/>
                </a:solidFill>
              </a:rPr>
              <a:t>Rubber </a:t>
            </a:r>
            <a:r>
              <a:rPr lang="en-US" dirty="0">
                <a:solidFill>
                  <a:srgbClr val="161E46"/>
                </a:solidFill>
              </a:rPr>
              <a:t>shoe soles into rubber grind for running tracks</a:t>
            </a:r>
          </a:p>
          <a:p>
            <a:pPr marL="284163" lvl="1" indent="-284163">
              <a:buFont typeface="Arial" panose="020B0604020202020204" pitchFamily="34" charset="0"/>
              <a:buChar char="•"/>
            </a:pPr>
            <a:r>
              <a:rPr lang="en-US" dirty="0" smtClean="0">
                <a:solidFill>
                  <a:srgbClr val="161E46"/>
                </a:solidFill>
              </a:rPr>
              <a:t>Reuse</a:t>
            </a:r>
          </a:p>
          <a:p>
            <a:pPr marL="684213" lvl="2" indent="-284163"/>
            <a:r>
              <a:rPr lang="en-US" dirty="0" smtClean="0">
                <a:solidFill>
                  <a:srgbClr val="161E46"/>
                </a:solidFill>
              </a:rPr>
              <a:t>Using </a:t>
            </a:r>
            <a:r>
              <a:rPr lang="en-US" dirty="0" smtClean="0">
                <a:solidFill>
                  <a:srgbClr val="161E46"/>
                </a:solidFill>
              </a:rPr>
              <a:t>old underwear, cut up for rags</a:t>
            </a:r>
          </a:p>
          <a:p>
            <a:endParaRPr lang="en-US" dirty="0"/>
          </a:p>
        </p:txBody>
      </p:sp>
      <p:sp>
        <p:nvSpPr>
          <p:cNvPr id="3" name="Horizontal Scroll 2"/>
          <p:cNvSpPr/>
          <p:nvPr/>
        </p:nvSpPr>
        <p:spPr>
          <a:xfrm>
            <a:off x="2057400" y="4648200"/>
            <a:ext cx="2667000" cy="2133600"/>
          </a:xfrm>
          <a:prstGeom prst="horizontalScroll">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Remember: In </a:t>
            </a:r>
            <a:r>
              <a:rPr lang="en-US" dirty="0" err="1"/>
              <a:t>downcycling</a:t>
            </a:r>
            <a:r>
              <a:rPr lang="en-US" dirty="0"/>
              <a:t>, you may mix material/fiber types, colors etc. </a:t>
            </a:r>
          </a:p>
        </p:txBody>
      </p:sp>
    </p:spTree>
    <p:extLst>
      <p:ext uri="{BB962C8B-B14F-4D97-AF65-F5344CB8AC3E}">
        <p14:creationId xmlns:p14="http://schemas.microsoft.com/office/powerpoint/2010/main" val="21757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20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bg/>
                                          </p:spTgt>
                                        </p:tgtEl>
                                        <p:attrNameLst>
                                          <p:attrName>style.visibility</p:attrName>
                                        </p:attrNameLst>
                                      </p:cBhvr>
                                      <p:to>
                                        <p:strVal val="visible"/>
                                      </p:to>
                                    </p:set>
                                    <p:animEffect transition="in" filter="fade">
                                      <p:cBhvr>
                                        <p:cTn id="32" dur="2000"/>
                                        <p:tgtEl>
                                          <p:spTgt spid="10">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2000"/>
                                        <p:tgtEl>
                                          <p:spTgt spid="10">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2000"/>
                                        <p:tgtEl>
                                          <p:spTgt spid="12">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fade">
                                      <p:cBhvr>
                                        <p:cTn id="43" dur="2000"/>
                                        <p:tgtEl>
                                          <p:spTgt spid="12">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2000"/>
                                        <p:tgtEl>
                                          <p:spTgt spid="12">
                                            <p:txEl>
                                              <p:pRg st="2" end="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2000"/>
                                        <p:tgtEl>
                                          <p:spTgt spid="12">
                                            <p:txEl>
                                              <p:pRg st="3" end="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fade">
                                      <p:cBhvr>
                                        <p:cTn id="52"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animBg="1"/>
      <p:bldP spid="11" grpId="0" build="p"/>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Video (optional)</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457200" y="1600200"/>
            <a:ext cx="8305800" cy="3792269"/>
          </a:xfrm>
        </p:spPr>
        <p:txBody>
          <a:bodyPr/>
          <a:lstStyle/>
          <a:p>
            <a:r>
              <a:rPr lang="en-US" dirty="0" smtClean="0">
                <a:solidFill>
                  <a:srgbClr val="161E46"/>
                </a:solidFill>
              </a:rPr>
              <a:t>Recycle and Sustainable Textiles</a:t>
            </a:r>
            <a:endParaRPr lang="en-US" dirty="0">
              <a:solidFill>
                <a:srgbClr val="161E46"/>
              </a:solidFill>
            </a:endParaRPr>
          </a:p>
          <a:p>
            <a:pPr lvl="1"/>
            <a:r>
              <a:rPr lang="en-US" dirty="0" smtClean="0">
                <a:solidFill>
                  <a:srgbClr val="161E46"/>
                </a:solidFill>
              </a:rPr>
              <a:t>Re-processing, Re-thinking (approx. 10 minutes)</a:t>
            </a:r>
            <a:endParaRPr lang="en-US"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648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Upcycling</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7541" y="11430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
          <p:cNvSpPr txBox="1">
            <a:spLocks/>
          </p:cNvSpPr>
          <p:nvPr/>
        </p:nvSpPr>
        <p:spPr>
          <a:xfrm>
            <a:off x="533400" y="1277774"/>
            <a:ext cx="3657600" cy="402393"/>
          </a:xfrm>
          <a:prstGeom prst="rect">
            <a:avLst/>
          </a:prstGeom>
          <a:solidFill>
            <a:schemeClr val="tx2">
              <a:lumMod val="75000"/>
            </a:schemeClr>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smtClean="0">
                <a:solidFill>
                  <a:schemeClr val="bg1"/>
                </a:solidFill>
              </a:rPr>
              <a:t>What is </a:t>
            </a:r>
            <a:r>
              <a:rPr lang="en-US" sz="2400" b="1" dirty="0" err="1" smtClean="0">
                <a:solidFill>
                  <a:schemeClr val="bg1"/>
                </a:solidFill>
              </a:rPr>
              <a:t>Upcycling</a:t>
            </a:r>
            <a:r>
              <a:rPr lang="en-US" sz="2400" b="1" dirty="0" smtClean="0">
                <a:solidFill>
                  <a:schemeClr val="bg1"/>
                </a:solidFill>
              </a:rPr>
              <a:t>?</a:t>
            </a:r>
            <a:endParaRPr lang="en-US" sz="2400" b="1" dirty="0">
              <a:solidFill>
                <a:schemeClr val="bg1"/>
              </a:solidFill>
            </a:endParaRPr>
          </a:p>
        </p:txBody>
      </p:sp>
      <p:sp>
        <p:nvSpPr>
          <p:cNvPr id="10" name="Text Placeholder 6"/>
          <p:cNvSpPr txBox="1">
            <a:spLocks/>
          </p:cNvSpPr>
          <p:nvPr/>
        </p:nvSpPr>
        <p:spPr>
          <a:xfrm>
            <a:off x="4800600" y="1277774"/>
            <a:ext cx="3865418" cy="402393"/>
          </a:xfrm>
          <a:prstGeom prst="rect">
            <a:avLst/>
          </a:prstGeom>
          <a:solidFill>
            <a:schemeClr val="tx2">
              <a:lumMod val="75000"/>
            </a:schemeClr>
          </a:solidFill>
        </p:spPr>
        <p:txBody>
          <a:bodyPr vert="horz" lIns="91440" tIns="45720" rIns="91440" bIns="45720" rtlCol="0" anchor="ctr">
            <a:noAutofit/>
          </a:bodyPr>
          <a:lstStyle>
            <a:defPPr>
              <a:defRPr lang="en-US"/>
            </a:defPPr>
            <a:lvl1pPr indent="0" algn="ctr">
              <a:spcBef>
                <a:spcPct val="20000"/>
              </a:spcBef>
              <a:buFont typeface="Arial" panose="020B0604020202020204" pitchFamily="34" charset="0"/>
              <a:buNone/>
              <a:defRPr sz="3200">
                <a:solidFill>
                  <a:schemeClr val="bg1"/>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spcBef>
                <a:spcPts val="0"/>
              </a:spcBef>
            </a:pPr>
            <a:r>
              <a:rPr lang="en-US" sz="2400" dirty="0"/>
              <a:t>Examples</a:t>
            </a:r>
          </a:p>
        </p:txBody>
      </p:sp>
      <p:sp>
        <p:nvSpPr>
          <p:cNvPr id="14" name="Subtitle 2"/>
          <p:cNvSpPr>
            <a:spLocks noGrp="1"/>
          </p:cNvSpPr>
          <p:nvPr>
            <p:ph sz="quarter" idx="4294967295"/>
          </p:nvPr>
        </p:nvSpPr>
        <p:spPr>
          <a:xfrm>
            <a:off x="462905" y="1828801"/>
            <a:ext cx="4038599" cy="3352800"/>
          </a:xfrm>
          <a:prstGeom prst="rect">
            <a:avLst/>
          </a:prstGeom>
        </p:spPr>
        <p:txBody>
          <a:bodyPr>
            <a:normAutofit fontScale="85000" lnSpcReduction="10000"/>
          </a:bodyPr>
          <a:lstStyle/>
          <a:p>
            <a:r>
              <a:rPr lang="en-US" dirty="0" smtClean="0">
                <a:solidFill>
                  <a:srgbClr val="161E46"/>
                </a:solidFill>
              </a:rPr>
              <a:t>Creating new products from old, unusable or worthless products</a:t>
            </a:r>
          </a:p>
          <a:p>
            <a:r>
              <a:rPr lang="en-US" dirty="0" smtClean="0">
                <a:solidFill>
                  <a:srgbClr val="161E46"/>
                </a:solidFill>
              </a:rPr>
              <a:t>These new products are </a:t>
            </a:r>
            <a:r>
              <a:rPr lang="en-US" i="1" u="sng" dirty="0" smtClean="0">
                <a:solidFill>
                  <a:srgbClr val="161E46"/>
                </a:solidFill>
              </a:rPr>
              <a:t>worth as much or more than the original product</a:t>
            </a:r>
          </a:p>
          <a:p>
            <a:r>
              <a:rPr lang="en-US" dirty="0" smtClean="0">
                <a:solidFill>
                  <a:srgbClr val="161E46"/>
                </a:solidFill>
              </a:rPr>
              <a:t>Must begin with a material in pure form</a:t>
            </a:r>
          </a:p>
        </p:txBody>
      </p:sp>
      <p:sp>
        <p:nvSpPr>
          <p:cNvPr id="15" name="Content Placeholder 7"/>
          <p:cNvSpPr>
            <a:spLocks noGrp="1"/>
          </p:cNvSpPr>
          <p:nvPr>
            <p:ph sz="quarter" idx="4294967295"/>
          </p:nvPr>
        </p:nvSpPr>
        <p:spPr>
          <a:xfrm>
            <a:off x="4772891" y="1752600"/>
            <a:ext cx="3865418" cy="2667000"/>
          </a:xfrm>
          <a:prstGeom prst="rect">
            <a:avLst/>
          </a:prstGeom>
        </p:spPr>
        <p:txBody>
          <a:bodyPr>
            <a:normAutofit fontScale="85000" lnSpcReduction="10000"/>
          </a:bodyPr>
          <a:lstStyle/>
          <a:p>
            <a:r>
              <a:rPr lang="en-US" dirty="0" smtClean="0">
                <a:solidFill>
                  <a:srgbClr val="161E46"/>
                </a:solidFill>
              </a:rPr>
              <a:t>Plastic bottle recycling = new PET </a:t>
            </a:r>
            <a:r>
              <a:rPr lang="en-US" dirty="0" smtClean="0">
                <a:solidFill>
                  <a:srgbClr val="161E46"/>
                </a:solidFill>
              </a:rPr>
              <a:t>fabric</a:t>
            </a:r>
          </a:p>
          <a:p>
            <a:pPr marL="0" indent="0">
              <a:buNone/>
            </a:pPr>
            <a:endParaRPr lang="en-US" dirty="0" smtClean="0">
              <a:solidFill>
                <a:srgbClr val="161E46"/>
              </a:solidFill>
            </a:endParaRPr>
          </a:p>
          <a:p>
            <a:r>
              <a:rPr lang="en-US" dirty="0" smtClean="0">
                <a:solidFill>
                  <a:srgbClr val="161E46"/>
                </a:solidFill>
              </a:rPr>
              <a:t>Recycling PET fabric into new PET fabric without quality </a:t>
            </a:r>
            <a:r>
              <a:rPr lang="en-US" dirty="0" smtClean="0">
                <a:solidFill>
                  <a:srgbClr val="161E46"/>
                </a:solidFill>
              </a:rPr>
              <a:t>sacrifice</a:t>
            </a:r>
            <a:endParaRPr lang="en-US" dirty="0" smtClean="0">
              <a:solidFill>
                <a:srgbClr val="161E46"/>
              </a:solidFill>
            </a:endParaRPr>
          </a:p>
        </p:txBody>
      </p:sp>
      <p:pic>
        <p:nvPicPr>
          <p:cNvPr id="1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4738" y="4619082"/>
            <a:ext cx="4149721" cy="1125036"/>
          </a:xfrm>
          <a:prstGeom prst="rect">
            <a:avLst/>
          </a:prstGeom>
          <a:noFill/>
          <a:ln w="9525">
            <a:noFill/>
            <a:miter lim="800000"/>
            <a:headEnd/>
            <a:tailEnd/>
          </a:ln>
        </p:spPr>
      </p:pic>
    </p:spTree>
    <p:extLst>
      <p:ext uri="{BB962C8B-B14F-4D97-AF65-F5344CB8AC3E}">
        <p14:creationId xmlns:p14="http://schemas.microsoft.com/office/powerpoint/2010/main" val="1397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2000"/>
                                        <p:tgtEl>
                                          <p:spTgt spid="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down)">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wipe(down)">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wipe(down)">
                                      <p:cBhvr>
                                        <p:cTn id="37" dur="500"/>
                                        <p:tgtEl>
                                          <p:spTgt spid="1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wipe(down)">
                                      <p:cBhvr>
                                        <p:cTn id="4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animBg="1"/>
      <p:bldP spid="14" grpId="0" build="p"/>
      <p:bldP spid="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err="1"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Upcycling</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 with a Technical Metabolism: Common Threads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cycling at Patagoni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676400" y="1732904"/>
            <a:ext cx="6131308" cy="3448696"/>
          </a:xfrm>
        </p:spPr>
      </p:pic>
    </p:spTree>
    <p:extLst>
      <p:ext uri="{BB962C8B-B14F-4D97-AF65-F5344CB8AC3E}">
        <p14:creationId xmlns:p14="http://schemas.microsoft.com/office/powerpoint/2010/main" val="3566152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Note to Instructor</a:t>
            </a:r>
            <a:endParaRPr lang="en-US" b="1" dirty="0">
              <a:solidFill>
                <a:srgbClr val="161E46"/>
              </a:solidFill>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
          </p:nvPr>
        </p:nvSpPr>
        <p:spPr>
          <a:xfrm>
            <a:off x="457200" y="1600200"/>
            <a:ext cx="8610600" cy="3962399"/>
          </a:xfrm>
        </p:spPr>
        <p:txBody>
          <a:bodyPr>
            <a:normAutofit fontScale="85000" lnSpcReduction="20000"/>
          </a:bodyPr>
          <a:lstStyle/>
          <a:p>
            <a:r>
              <a:rPr lang="en-US" dirty="0" smtClean="0">
                <a:solidFill>
                  <a:srgbClr val="161E46"/>
                </a:solidFill>
              </a:rPr>
              <a:t>This problem set series will require the following resources:</a:t>
            </a:r>
          </a:p>
          <a:p>
            <a:pPr lvl="1"/>
            <a:r>
              <a:rPr lang="en-US" dirty="0" smtClean="0">
                <a:solidFill>
                  <a:srgbClr val="161E46"/>
                </a:solidFill>
              </a:rPr>
              <a:t>Videos: </a:t>
            </a:r>
            <a:endParaRPr lang="en-US" dirty="0" smtClean="0">
              <a:solidFill>
                <a:srgbClr val="161E46"/>
              </a:solidFill>
              <a:hlinkClick r:id="rId3"/>
            </a:endParaRPr>
          </a:p>
          <a:p>
            <a:pPr lvl="2"/>
            <a:r>
              <a:rPr lang="en-US" dirty="0" smtClean="0">
                <a:solidFill>
                  <a:srgbClr val="161E46"/>
                </a:solidFill>
                <a:hlinkClick r:id="rId3"/>
              </a:rPr>
              <a:t>The </a:t>
            </a:r>
            <a:r>
              <a:rPr lang="en-US" dirty="0">
                <a:solidFill>
                  <a:srgbClr val="161E46"/>
                </a:solidFill>
                <a:hlinkClick r:id="rId3"/>
              </a:rPr>
              <a:t>Next Industrial Revolution</a:t>
            </a:r>
            <a:r>
              <a:rPr lang="en-US" dirty="0">
                <a:solidFill>
                  <a:srgbClr val="161E46"/>
                </a:solidFill>
              </a:rPr>
              <a:t> (Waste = Food segment, 23:44-36:31; also available on DVD</a:t>
            </a:r>
            <a:r>
              <a:rPr lang="en-US" dirty="0" smtClean="0">
                <a:solidFill>
                  <a:srgbClr val="161E46"/>
                </a:solidFill>
              </a:rPr>
              <a:t>)</a:t>
            </a:r>
          </a:p>
          <a:p>
            <a:pPr lvl="2"/>
            <a:r>
              <a:rPr lang="en-US" dirty="0" smtClean="0">
                <a:solidFill>
                  <a:srgbClr val="161E46"/>
                </a:solidFill>
              </a:rPr>
              <a:t>Optional: Recycled and Sustainable Textiles (Re-processing, Re-thinking segment, 10 minutes, by Media Insight)</a:t>
            </a:r>
            <a:endParaRPr lang="en-US" dirty="0" smtClean="0">
              <a:solidFill>
                <a:srgbClr val="161E46"/>
              </a:solidFill>
            </a:endParaRPr>
          </a:p>
          <a:p>
            <a:pPr lvl="1"/>
            <a:r>
              <a:rPr lang="en-US" dirty="0" smtClean="0">
                <a:solidFill>
                  <a:srgbClr val="161E46"/>
                </a:solidFill>
              </a:rPr>
              <a:t>Readings (available on ATHENAS website): </a:t>
            </a:r>
          </a:p>
          <a:p>
            <a:pPr lvl="2"/>
            <a:r>
              <a:rPr lang="en-US" dirty="0" smtClean="0">
                <a:solidFill>
                  <a:srgbClr val="161E46"/>
                </a:solidFill>
              </a:rPr>
              <a:t>Waste </a:t>
            </a:r>
            <a:r>
              <a:rPr lang="en-US" dirty="0">
                <a:solidFill>
                  <a:srgbClr val="161E46"/>
                </a:solidFill>
              </a:rPr>
              <a:t>= Food chapter (2004). In McDonough &amp; </a:t>
            </a:r>
            <a:r>
              <a:rPr lang="en-US" dirty="0" err="1">
                <a:solidFill>
                  <a:srgbClr val="161E46"/>
                </a:solidFill>
              </a:rPr>
              <a:t>Braungart</a:t>
            </a:r>
            <a:r>
              <a:rPr lang="en-US" dirty="0">
                <a:solidFill>
                  <a:srgbClr val="161E46"/>
                </a:solidFill>
              </a:rPr>
              <a:t>, </a:t>
            </a:r>
            <a:r>
              <a:rPr lang="en-US" i="1" dirty="0">
                <a:solidFill>
                  <a:srgbClr val="161E46"/>
                </a:solidFill>
              </a:rPr>
              <a:t>Cradle to Cradle: Remaking the Way we Make Things.</a:t>
            </a:r>
            <a:r>
              <a:rPr lang="en-US" dirty="0">
                <a:solidFill>
                  <a:srgbClr val="161E46"/>
                </a:solidFill>
              </a:rPr>
              <a:t> North Point </a:t>
            </a:r>
            <a:r>
              <a:rPr lang="en-US" dirty="0" smtClean="0">
                <a:solidFill>
                  <a:srgbClr val="161E46"/>
                </a:solidFill>
              </a:rPr>
              <a:t>Press</a:t>
            </a:r>
          </a:p>
          <a:p>
            <a:pPr lvl="2"/>
            <a:r>
              <a:rPr lang="en-US" dirty="0" smtClean="0">
                <a:solidFill>
                  <a:srgbClr val="161E46"/>
                </a:solidFill>
              </a:rPr>
              <a:t>AAFA </a:t>
            </a:r>
            <a:r>
              <a:rPr lang="en-US" dirty="0">
                <a:solidFill>
                  <a:srgbClr val="161E46"/>
                </a:solidFill>
              </a:rPr>
              <a:t>Restricted </a:t>
            </a:r>
            <a:r>
              <a:rPr lang="en-US" dirty="0" smtClean="0">
                <a:solidFill>
                  <a:srgbClr val="161E46"/>
                </a:solidFill>
              </a:rPr>
              <a:t>Substances (2014</a:t>
            </a:r>
            <a:r>
              <a:rPr lang="en-US" dirty="0" smtClean="0">
                <a:solidFill>
                  <a:srgbClr val="161E46"/>
                </a:solidFill>
              </a:rPr>
              <a:t>)</a:t>
            </a:r>
          </a:p>
          <a:p>
            <a:pPr lvl="2"/>
            <a:r>
              <a:rPr lang="en-US" dirty="0" smtClean="0">
                <a:solidFill>
                  <a:srgbClr val="161E46"/>
                </a:solidFill>
              </a:rPr>
              <a:t>Material </a:t>
            </a:r>
            <a:r>
              <a:rPr lang="en-US" dirty="0" smtClean="0">
                <a:solidFill>
                  <a:srgbClr val="161E46"/>
                </a:solidFill>
              </a:rPr>
              <a:t>Diversity (Fletcher, 2008</a:t>
            </a:r>
            <a:r>
              <a:rPr lang="en-US" dirty="0" smtClean="0">
                <a:solidFill>
                  <a:srgbClr val="161E46"/>
                </a:solidFill>
              </a:rPr>
              <a:t>)</a:t>
            </a:r>
            <a:endParaRPr lang="en-US" dirty="0" smtClean="0">
              <a:solidFill>
                <a:srgbClr val="161E46"/>
              </a:solidFill>
            </a:endParaRPr>
          </a:p>
        </p:txBody>
      </p:sp>
    </p:spTree>
    <p:extLst>
      <p:ext uri="{BB962C8B-B14F-4D97-AF65-F5344CB8AC3E}">
        <p14:creationId xmlns:p14="http://schemas.microsoft.com/office/powerpoint/2010/main" val="874507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90600" y="1896683"/>
            <a:ext cx="7162800" cy="3665917"/>
          </a:xfrm>
          <a:prstGeom prst="rect">
            <a:avLst/>
          </a:prstGeom>
        </p:spPr>
      </p:pic>
      <p:sp>
        <p:nvSpPr>
          <p:cNvPr id="2" name="Title 1"/>
          <p:cNvSpPr>
            <a:spLocks noGrp="1"/>
          </p:cNvSpPr>
          <p:nvPr>
            <p:ph type="title"/>
          </p:nvPr>
        </p:nvSpPr>
        <p:spPr>
          <a:xfrm>
            <a:off x="-76202" y="223345"/>
            <a:ext cx="9220201" cy="1143000"/>
          </a:xfrm>
        </p:spPr>
        <p:txBody>
          <a:bodyPr>
            <a:no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Waste = Food: Includes two material metabolisms</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8729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143000"/>
          </a:xfrm>
        </p:spPr>
        <p:txBody>
          <a:bodyPr>
            <a:normAutofit/>
          </a:bodyPr>
          <a:lstStyle/>
          <a:p>
            <a:r>
              <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Biological Metabolism</a:t>
            </a:r>
          </a:p>
        </p:txBody>
      </p:sp>
      <p:sp>
        <p:nvSpPr>
          <p:cNvPr id="3" name="Content Placeholder 2"/>
          <p:cNvSpPr>
            <a:spLocks noGrp="1"/>
          </p:cNvSpPr>
          <p:nvPr>
            <p:ph idx="1"/>
          </p:nvPr>
        </p:nvSpPr>
        <p:spPr>
          <a:xfrm>
            <a:off x="533400" y="1458191"/>
            <a:ext cx="8382000" cy="4078285"/>
          </a:xfrm>
        </p:spPr>
        <p:txBody>
          <a:bodyPr>
            <a:normAutofit/>
          </a:bodyPr>
          <a:lstStyle/>
          <a:p>
            <a:r>
              <a:rPr lang="en-US" dirty="0" smtClean="0">
                <a:solidFill>
                  <a:srgbClr val="161E46"/>
                </a:solidFill>
              </a:rPr>
              <a:t>A </a:t>
            </a:r>
            <a:r>
              <a:rPr lang="en-US" dirty="0">
                <a:solidFill>
                  <a:srgbClr val="161E46"/>
                </a:solidFill>
              </a:rPr>
              <a:t>biodegradable material posing no immediate or eventual hazard to living systems that can be used for human purposes and can safely return to the environment to feed environmental </a:t>
            </a:r>
            <a:r>
              <a:rPr lang="en-US" dirty="0" smtClean="0">
                <a:solidFill>
                  <a:srgbClr val="161E46"/>
                </a:solidFill>
              </a:rPr>
              <a:t>processes.</a:t>
            </a:r>
          </a:p>
          <a:p>
            <a:r>
              <a:rPr lang="en-US" dirty="0">
                <a:solidFill>
                  <a:srgbClr val="161E46"/>
                </a:solidFill>
              </a:rPr>
              <a:t>Biological nutrients evolve from the biosphere (systems of natural processes).</a:t>
            </a:r>
          </a:p>
          <a:p>
            <a:endParaRPr lang="en-US"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6629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143000"/>
          </a:xfrm>
        </p:spPr>
        <p:txBody>
          <a:bodyPr>
            <a:normAutofit/>
          </a:bodyPr>
          <a:lstStyle/>
          <a:p>
            <a:r>
              <a:rPr lang="en-US" sz="32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Upcycling in a Biological Metabolism: Composting vs. </a:t>
            </a:r>
            <a:r>
              <a:rPr lang="en-US" sz="32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Biodegradability</a:t>
            </a:r>
            <a:r>
              <a:rPr lang="en-US" sz="32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a:t>
            </a:r>
          </a:p>
        </p:txBody>
      </p:sp>
      <p:sp>
        <p:nvSpPr>
          <p:cNvPr id="3" name="Content Placeholder 2"/>
          <p:cNvSpPr>
            <a:spLocks noGrp="1"/>
          </p:cNvSpPr>
          <p:nvPr>
            <p:ph idx="1"/>
          </p:nvPr>
        </p:nvSpPr>
        <p:spPr>
          <a:xfrm>
            <a:off x="533400" y="1458191"/>
            <a:ext cx="8382000" cy="4078285"/>
          </a:xfrm>
        </p:spPr>
        <p:txBody>
          <a:bodyPr>
            <a:normAutofit lnSpcReduction="10000"/>
          </a:bodyPr>
          <a:lstStyle/>
          <a:p>
            <a:r>
              <a:rPr lang="en-US" b="1" dirty="0" smtClean="0">
                <a:solidFill>
                  <a:srgbClr val="161E46"/>
                </a:solidFill>
              </a:rPr>
              <a:t>Biodegradability </a:t>
            </a:r>
            <a:r>
              <a:rPr lang="en-US" sz="2800" dirty="0">
                <a:solidFill>
                  <a:srgbClr val="161E46"/>
                </a:solidFill>
              </a:rPr>
              <a:t>simply means the waste will break down (like natural fibers &amp; other organic materials) as opposed to existing in the environment for hundreds of years (like </a:t>
            </a:r>
            <a:r>
              <a:rPr lang="en-US" sz="2800" dirty="0" smtClean="0">
                <a:solidFill>
                  <a:srgbClr val="161E46"/>
                </a:solidFill>
              </a:rPr>
              <a:t>synthetics).</a:t>
            </a:r>
            <a:endParaRPr lang="en-US" sz="2800" dirty="0">
              <a:solidFill>
                <a:srgbClr val="161E46"/>
              </a:solidFill>
            </a:endParaRPr>
          </a:p>
          <a:p>
            <a:r>
              <a:rPr lang="en-US" b="1" dirty="0" err="1">
                <a:solidFill>
                  <a:srgbClr val="161E46"/>
                </a:solidFill>
              </a:rPr>
              <a:t>Compostability</a:t>
            </a:r>
            <a:r>
              <a:rPr lang="en-US" dirty="0">
                <a:solidFill>
                  <a:srgbClr val="161E46"/>
                </a:solidFill>
              </a:rPr>
              <a:t> </a:t>
            </a:r>
            <a:r>
              <a:rPr lang="en-US" sz="2800" dirty="0">
                <a:solidFill>
                  <a:srgbClr val="161E46"/>
                </a:solidFill>
              </a:rPr>
              <a:t>is reliant on waste’s “food value.” In other words, to be compostable, biodegraded waste must end its life with some nutrient value that can support new life (plants); meaning, it cannot contain any toxic content. </a:t>
            </a:r>
            <a:endParaRPr lang="en-US" b="1"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2511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143000"/>
          </a:xfrm>
        </p:spPr>
        <p:txBody>
          <a:bodyPr>
            <a:normAutofit/>
          </a:bodyPr>
          <a:lstStyle/>
          <a:p>
            <a:r>
              <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Technical Metabolism</a:t>
            </a:r>
          </a:p>
        </p:txBody>
      </p:sp>
      <p:sp>
        <p:nvSpPr>
          <p:cNvPr id="3" name="Content Placeholder 2"/>
          <p:cNvSpPr>
            <a:spLocks noGrp="1"/>
          </p:cNvSpPr>
          <p:nvPr>
            <p:ph idx="1"/>
          </p:nvPr>
        </p:nvSpPr>
        <p:spPr>
          <a:xfrm>
            <a:off x="533400" y="1458191"/>
            <a:ext cx="8382000" cy="4078285"/>
          </a:xfrm>
        </p:spPr>
        <p:txBody>
          <a:bodyPr>
            <a:normAutofit lnSpcReduction="10000"/>
          </a:bodyPr>
          <a:lstStyle/>
          <a:p>
            <a:pPr>
              <a:lnSpc>
                <a:spcPct val="90000"/>
              </a:lnSpc>
            </a:pPr>
            <a:r>
              <a:rPr lang="en-US" sz="3600" dirty="0">
                <a:solidFill>
                  <a:srgbClr val="161E46"/>
                </a:solidFill>
              </a:rPr>
              <a:t>A material that remains in a closed-loop system of manufacture, reuse, and recovery (the technical metabolism), maintaining its value through many product life cycles.</a:t>
            </a:r>
          </a:p>
          <a:p>
            <a:pPr>
              <a:lnSpc>
                <a:spcPct val="90000"/>
              </a:lnSpc>
            </a:pPr>
            <a:r>
              <a:rPr lang="en-US" sz="3600" dirty="0" smtClean="0">
                <a:solidFill>
                  <a:srgbClr val="161E46"/>
                </a:solidFill>
              </a:rPr>
              <a:t>Technical </a:t>
            </a:r>
            <a:r>
              <a:rPr lang="en-US" sz="3600" dirty="0">
                <a:solidFill>
                  <a:srgbClr val="161E46"/>
                </a:solidFill>
              </a:rPr>
              <a:t>nutrients evolve from the </a:t>
            </a:r>
            <a:r>
              <a:rPr lang="en-US" sz="3600" dirty="0" err="1">
                <a:solidFill>
                  <a:srgbClr val="161E46"/>
                </a:solidFill>
              </a:rPr>
              <a:t>technosphere</a:t>
            </a:r>
            <a:r>
              <a:rPr lang="en-US" sz="3600" dirty="0">
                <a:solidFill>
                  <a:srgbClr val="161E46"/>
                </a:solidFill>
              </a:rPr>
              <a:t> (system of human-created industrial processes</a:t>
            </a:r>
            <a:r>
              <a:rPr lang="en-US" sz="3600" dirty="0" smtClean="0">
                <a:solidFill>
                  <a:srgbClr val="161E46"/>
                </a:solidFill>
              </a:rPr>
              <a:t>).</a:t>
            </a:r>
            <a:endParaRPr lang="en-US" sz="3600" dirty="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0644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160403022"/>
              </p:ext>
            </p:extLst>
          </p:nvPr>
        </p:nvGraphicFramePr>
        <p:xfrm>
          <a:off x="457200" y="1600200"/>
          <a:ext cx="8229600" cy="3962400"/>
        </p:xfrm>
        <a:graphic>
          <a:graphicData uri="http://schemas.openxmlformats.org/drawingml/2006/table">
            <a:tbl>
              <a:tblPr firstRow="1" bandRow="1">
                <a:tableStyleId>{69C7853C-536D-4A76-A0AE-DD22124D55A5}</a:tableStyleId>
              </a:tblPr>
              <a:tblGrid>
                <a:gridCol w="4114800"/>
                <a:gridCol w="4114800"/>
              </a:tblGrid>
              <a:tr h="370840">
                <a:tc>
                  <a:txBody>
                    <a:bodyPr/>
                    <a:lstStyle/>
                    <a:p>
                      <a:pPr algn="ctr"/>
                      <a:r>
                        <a:rPr lang="en-US" sz="2800" dirty="0" smtClean="0"/>
                        <a:t>Biological Nutrients</a:t>
                      </a:r>
                      <a:endParaRPr lang="en-US" sz="2800" dirty="0"/>
                    </a:p>
                  </a:txBody>
                  <a:tcPr anchor="ctr"/>
                </a:tc>
                <a:tc>
                  <a:txBody>
                    <a:bodyPr/>
                    <a:lstStyle/>
                    <a:p>
                      <a:pPr algn="ctr"/>
                      <a:r>
                        <a:rPr lang="en-US" sz="2800" dirty="0" smtClean="0"/>
                        <a:t>Technical Nutrients</a:t>
                      </a:r>
                      <a:endParaRPr lang="en-US" sz="2800" dirty="0"/>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latin typeface="+mn-lt"/>
                        </a:rPr>
                        <a:t>Organic materials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latin typeface="+mn-lt"/>
                        </a:rPr>
                        <a:t>In</a:t>
                      </a:r>
                      <a:r>
                        <a:rPr lang="en-US" sz="2600" baseline="0" dirty="0" smtClean="0">
                          <a:latin typeface="+mn-lt"/>
                        </a:rPr>
                        <a:t>organic/s</a:t>
                      </a:r>
                      <a:r>
                        <a:rPr lang="en-US" sz="2600" dirty="0" smtClean="0">
                          <a:latin typeface="+mn-lt"/>
                        </a:rPr>
                        <a:t>ynthetic materials</a:t>
                      </a:r>
                    </a:p>
                  </a:txBody>
                  <a:tcPr anchor="ctr"/>
                </a:tc>
              </a:tr>
              <a:tr h="370840">
                <a:tc>
                  <a:txBody>
                    <a:bodyPr/>
                    <a:lstStyle/>
                    <a:p>
                      <a:r>
                        <a:rPr lang="en-US" sz="2600" dirty="0" smtClean="0">
                          <a:latin typeface="+mn-lt"/>
                        </a:rPr>
                        <a:t>Materials</a:t>
                      </a:r>
                      <a:r>
                        <a:rPr lang="en-US" sz="2600" baseline="0" dirty="0" smtClean="0">
                          <a:latin typeface="+mn-lt"/>
                        </a:rPr>
                        <a:t> c</a:t>
                      </a:r>
                      <a:r>
                        <a:rPr lang="en-US" sz="2600" dirty="0" smtClean="0">
                          <a:latin typeface="+mn-lt"/>
                        </a:rPr>
                        <a:t>an be safely</a:t>
                      </a:r>
                      <a:r>
                        <a:rPr lang="en-US" sz="2600" baseline="0" dirty="0" smtClean="0">
                          <a:latin typeface="+mn-lt"/>
                        </a:rPr>
                        <a:t> </a:t>
                      </a:r>
                      <a:r>
                        <a:rPr lang="en-US" sz="2600" dirty="0" smtClean="0">
                          <a:latin typeface="+mn-lt"/>
                        </a:rPr>
                        <a:t>disposed of in any natural environment</a:t>
                      </a:r>
                      <a:endParaRPr lang="en-US" sz="2600" dirty="0">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latin typeface="+mn-lt"/>
                        </a:rPr>
                        <a:t>Materials</a:t>
                      </a:r>
                      <a:r>
                        <a:rPr lang="en-US" sz="2600" baseline="0" dirty="0" smtClean="0">
                          <a:latin typeface="+mn-lt"/>
                        </a:rPr>
                        <a:t> cannot be safely disposed of in any natural environment</a:t>
                      </a:r>
                      <a:endParaRPr lang="en-US" sz="2600" dirty="0" smtClean="0">
                        <a:latin typeface="+mn-lt"/>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latin typeface="+mn-lt"/>
                        </a:rPr>
                        <a:t>Materials</a:t>
                      </a:r>
                      <a:r>
                        <a:rPr lang="en-US" sz="2600" baseline="0" dirty="0" smtClean="0">
                          <a:latin typeface="+mn-lt"/>
                        </a:rPr>
                        <a:t> will decompose and become food for plants or animals</a:t>
                      </a:r>
                      <a:endParaRPr lang="en-US" sz="2600" dirty="0" smtClean="0">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smtClean="0">
                          <a:latin typeface="+mn-lt"/>
                        </a:rPr>
                        <a:t>Materials can be used in a continuous industrial</a:t>
                      </a:r>
                      <a:r>
                        <a:rPr lang="en-US" sz="2600" baseline="0" dirty="0" smtClean="0">
                          <a:latin typeface="+mn-lt"/>
                        </a:rPr>
                        <a:t> cycle without losing integrity or quality</a:t>
                      </a:r>
                      <a:endParaRPr lang="en-US" sz="2600" dirty="0" smtClean="0">
                        <a:latin typeface="+mn-lt"/>
                      </a:endParaRPr>
                    </a:p>
                  </a:txBody>
                  <a:tcPr anchor="ctr"/>
                </a:tc>
              </a:tr>
            </a:tbl>
          </a:graphicData>
        </a:graphic>
      </p:graphicFrame>
      <p:sp>
        <p:nvSpPr>
          <p:cNvPr id="2" name="Title 1"/>
          <p:cNvSpPr>
            <a:spLocks noGrp="1"/>
          </p:cNvSpPr>
          <p:nvPr>
            <p:ph type="title"/>
          </p:nvPr>
        </p:nvSpPr>
        <p:spPr>
          <a:xfrm>
            <a:off x="457200" y="152400"/>
            <a:ext cx="84582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Material Metabolisms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240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Video</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457200" y="1600200"/>
            <a:ext cx="8305800" cy="3792269"/>
          </a:xfrm>
        </p:spPr>
        <p:txBody>
          <a:bodyPr/>
          <a:lstStyle/>
          <a:p>
            <a:r>
              <a:rPr lang="en-US" dirty="0" smtClean="0">
                <a:solidFill>
                  <a:srgbClr val="161E46"/>
                </a:solidFill>
              </a:rPr>
              <a:t>The Next </a:t>
            </a:r>
            <a:r>
              <a:rPr lang="en-US" dirty="0">
                <a:solidFill>
                  <a:srgbClr val="161E46"/>
                </a:solidFill>
              </a:rPr>
              <a:t>Industrial </a:t>
            </a:r>
            <a:r>
              <a:rPr lang="en-US" dirty="0" smtClean="0">
                <a:solidFill>
                  <a:srgbClr val="161E46"/>
                </a:solidFill>
              </a:rPr>
              <a:t>Revolution</a:t>
            </a:r>
          </a:p>
          <a:p>
            <a:pPr lvl="1"/>
            <a:r>
              <a:rPr lang="en-US" dirty="0" smtClean="0">
                <a:solidFill>
                  <a:srgbClr val="161E46"/>
                </a:solidFill>
              </a:rPr>
              <a:t>Waste=Food</a:t>
            </a:r>
            <a:endParaRPr lang="en-US" dirty="0">
              <a:solidFill>
                <a:srgbClr val="161E46"/>
              </a:solidFill>
            </a:endParaRPr>
          </a:p>
          <a:p>
            <a:pPr lvl="1"/>
            <a:r>
              <a:rPr lang="en-US" dirty="0" smtClean="0">
                <a:solidFill>
                  <a:srgbClr val="161E46"/>
                </a:solidFill>
              </a:rPr>
              <a:t>Take </a:t>
            </a:r>
            <a:r>
              <a:rPr lang="en-US" dirty="0" smtClean="0">
                <a:solidFill>
                  <a:srgbClr val="161E46"/>
                </a:solidFill>
              </a:rPr>
              <a:t>notes to prepare for Jeopardy </a:t>
            </a:r>
            <a:r>
              <a:rPr lang="en-US" dirty="0" smtClean="0">
                <a:solidFill>
                  <a:srgbClr val="161E46"/>
                </a:solidFill>
              </a:rPr>
              <a:t>game!</a:t>
            </a:r>
            <a:endParaRPr lang="en-US" dirty="0">
              <a:solidFill>
                <a:srgbClr val="161E46"/>
              </a:solidFill>
            </a:endParaRPr>
          </a:p>
          <a:p>
            <a:pPr lvl="1"/>
            <a:r>
              <a:rPr lang="en-US" dirty="0" smtClean="0">
                <a:solidFill>
                  <a:srgbClr val="161E46"/>
                </a:solidFill>
              </a:rPr>
              <a:t>Note </a:t>
            </a:r>
            <a:r>
              <a:rPr lang="en-US" dirty="0">
                <a:solidFill>
                  <a:srgbClr val="161E46"/>
                </a:solidFill>
              </a:rPr>
              <a:t>the </a:t>
            </a:r>
            <a:r>
              <a:rPr lang="en-US" dirty="0" smtClean="0">
                <a:solidFill>
                  <a:srgbClr val="161E46"/>
                </a:solidFill>
              </a:rPr>
              <a:t>terms:</a:t>
            </a:r>
          </a:p>
          <a:p>
            <a:pPr lvl="2"/>
            <a:r>
              <a:rPr lang="en-US" dirty="0" smtClean="0">
                <a:solidFill>
                  <a:srgbClr val="161E46"/>
                </a:solidFill>
              </a:rPr>
              <a:t>Products </a:t>
            </a:r>
            <a:r>
              <a:rPr lang="en-US" dirty="0">
                <a:solidFill>
                  <a:srgbClr val="161E46"/>
                </a:solidFill>
              </a:rPr>
              <a:t>of </a:t>
            </a:r>
            <a:r>
              <a:rPr lang="en-US" dirty="0" smtClean="0">
                <a:solidFill>
                  <a:srgbClr val="161E46"/>
                </a:solidFill>
              </a:rPr>
              <a:t>Service</a:t>
            </a:r>
          </a:p>
          <a:p>
            <a:pPr lvl="2"/>
            <a:r>
              <a:rPr lang="en-US" dirty="0" smtClean="0">
                <a:solidFill>
                  <a:srgbClr val="161E46"/>
                </a:solidFill>
              </a:rPr>
              <a:t>Products </a:t>
            </a:r>
            <a:r>
              <a:rPr lang="en-US" dirty="0">
                <a:solidFill>
                  <a:srgbClr val="161E46"/>
                </a:solidFill>
              </a:rPr>
              <a:t>of Consumption</a:t>
            </a: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0165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References</a:t>
            </a:r>
            <a:endPar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457200" y="1600200"/>
            <a:ext cx="8305800" cy="3792269"/>
          </a:xfrm>
        </p:spPr>
        <p:txBody>
          <a:bodyPr>
            <a:normAutofit fontScale="85000" lnSpcReduction="20000"/>
          </a:bodyPr>
          <a:lstStyle/>
          <a:p>
            <a:pPr marL="0" indent="0" defTabSz="457200">
              <a:buNone/>
            </a:pPr>
            <a:r>
              <a:rPr lang="en-US" dirty="0" err="1">
                <a:solidFill>
                  <a:srgbClr val="161E46"/>
                </a:solidFill>
                <a:cs typeface="Helvetica"/>
              </a:rPr>
              <a:t>Benyus</a:t>
            </a:r>
            <a:r>
              <a:rPr lang="en-US" dirty="0">
                <a:solidFill>
                  <a:srgbClr val="161E46"/>
                </a:solidFill>
                <a:cs typeface="Helvetica"/>
              </a:rPr>
              <a:t>, J.M. (1997). </a:t>
            </a:r>
            <a:r>
              <a:rPr lang="en-US" i="1" dirty="0" err="1">
                <a:solidFill>
                  <a:srgbClr val="161E46"/>
                </a:solidFill>
                <a:cs typeface="Helvetica"/>
              </a:rPr>
              <a:t>Biomimicry</a:t>
            </a:r>
            <a:r>
              <a:rPr lang="en-US" dirty="0">
                <a:solidFill>
                  <a:srgbClr val="161E46"/>
                </a:solidFill>
                <a:cs typeface="Helvetica"/>
              </a:rPr>
              <a:t>. New York: </a:t>
            </a:r>
            <a:endParaRPr lang="en-US" dirty="0" smtClean="0">
              <a:solidFill>
                <a:srgbClr val="161E46"/>
              </a:solidFill>
              <a:cs typeface="Helvetica"/>
            </a:endParaRPr>
          </a:p>
          <a:p>
            <a:pPr marL="0" indent="0" defTabSz="457200">
              <a:buNone/>
            </a:pPr>
            <a:r>
              <a:rPr lang="en-US" dirty="0">
                <a:solidFill>
                  <a:srgbClr val="161E46"/>
                </a:solidFill>
                <a:cs typeface="Helvetica"/>
              </a:rPr>
              <a:t>	</a:t>
            </a:r>
            <a:r>
              <a:rPr lang="en-US" dirty="0" smtClean="0">
                <a:solidFill>
                  <a:srgbClr val="161E46"/>
                </a:solidFill>
                <a:cs typeface="Helvetica"/>
              </a:rPr>
              <a:t>HarperCollins </a:t>
            </a:r>
            <a:r>
              <a:rPr lang="en-US" dirty="0">
                <a:solidFill>
                  <a:srgbClr val="161E46"/>
                </a:solidFill>
                <a:cs typeface="Helvetica"/>
              </a:rPr>
              <a:t>Publishers, Inc.</a:t>
            </a:r>
          </a:p>
          <a:p>
            <a:pPr marL="0" indent="0" defTabSz="457200">
              <a:buNone/>
            </a:pPr>
            <a:r>
              <a:rPr lang="en-US" dirty="0">
                <a:solidFill>
                  <a:srgbClr val="161E46"/>
                </a:solidFill>
                <a:cs typeface="Helvetica"/>
              </a:rPr>
              <a:t>Business for Social Responsibility. (2009). Apparel </a:t>
            </a:r>
            <a:endParaRPr lang="en-US" dirty="0" smtClean="0">
              <a:solidFill>
                <a:srgbClr val="161E46"/>
              </a:solidFill>
              <a:cs typeface="Helvetica"/>
            </a:endParaRPr>
          </a:p>
          <a:p>
            <a:pPr marL="0" indent="0" defTabSz="457200">
              <a:buNone/>
            </a:pPr>
            <a:r>
              <a:rPr lang="en-US" dirty="0">
                <a:solidFill>
                  <a:srgbClr val="161E46"/>
                </a:solidFill>
                <a:cs typeface="Helvetica"/>
              </a:rPr>
              <a:t>	</a:t>
            </a:r>
            <a:r>
              <a:rPr lang="en-US" dirty="0" smtClean="0">
                <a:solidFill>
                  <a:srgbClr val="161E46"/>
                </a:solidFill>
                <a:cs typeface="Helvetica"/>
              </a:rPr>
              <a:t>industry </a:t>
            </a:r>
            <a:r>
              <a:rPr lang="en-US" dirty="0">
                <a:solidFill>
                  <a:srgbClr val="161E46"/>
                </a:solidFill>
                <a:cs typeface="Helvetica"/>
              </a:rPr>
              <a:t>life cycle carbon mapping. </a:t>
            </a:r>
            <a:r>
              <a:rPr lang="en-US" dirty="0" smtClean="0">
                <a:solidFill>
                  <a:srgbClr val="161E46"/>
                </a:solidFill>
                <a:cs typeface="Helvetica"/>
              </a:rPr>
              <a:t>Retrieved </a:t>
            </a:r>
            <a:r>
              <a:rPr lang="en-US" dirty="0">
                <a:solidFill>
                  <a:srgbClr val="161E46"/>
                </a:solidFill>
                <a:cs typeface="Helvetica"/>
              </a:rPr>
              <a:t>from </a:t>
            </a:r>
            <a:r>
              <a:rPr lang="en-US" dirty="0" smtClean="0">
                <a:solidFill>
                  <a:srgbClr val="161E46"/>
                </a:solidFill>
                <a:cs typeface="Helvetica"/>
              </a:rPr>
              <a:t>	www.bsr.org</a:t>
            </a:r>
            <a:endParaRPr lang="en-US" dirty="0">
              <a:solidFill>
                <a:srgbClr val="161E46"/>
              </a:solidFill>
              <a:cs typeface="Helvetica"/>
            </a:endParaRPr>
          </a:p>
          <a:p>
            <a:pPr marL="0" indent="0" defTabSz="457200">
              <a:buNone/>
            </a:pPr>
            <a:r>
              <a:rPr lang="en-US" dirty="0">
                <a:solidFill>
                  <a:srgbClr val="161E46"/>
                </a:solidFill>
                <a:cs typeface="Helvetica"/>
              </a:rPr>
              <a:t>McDonough, W. &amp; </a:t>
            </a:r>
            <a:r>
              <a:rPr lang="en-US" dirty="0" err="1">
                <a:solidFill>
                  <a:srgbClr val="161E46"/>
                </a:solidFill>
                <a:cs typeface="Helvetica"/>
              </a:rPr>
              <a:t>Braungart</a:t>
            </a:r>
            <a:r>
              <a:rPr lang="en-US" dirty="0">
                <a:solidFill>
                  <a:srgbClr val="161E46"/>
                </a:solidFill>
                <a:cs typeface="Helvetica"/>
              </a:rPr>
              <a:t>, M. (2004). </a:t>
            </a:r>
            <a:r>
              <a:rPr lang="en-US" i="1" dirty="0">
                <a:solidFill>
                  <a:srgbClr val="161E46"/>
                </a:solidFill>
                <a:cs typeface="Helvetica"/>
              </a:rPr>
              <a:t>Cradle to </a:t>
            </a:r>
            <a:r>
              <a:rPr lang="en-US" i="1" dirty="0" smtClean="0">
                <a:solidFill>
                  <a:srgbClr val="161E46"/>
                </a:solidFill>
                <a:cs typeface="Helvetica"/>
              </a:rPr>
              <a:t>cradle</a:t>
            </a:r>
            <a:r>
              <a:rPr lang="en-US" dirty="0" smtClean="0">
                <a:solidFill>
                  <a:srgbClr val="161E46"/>
                </a:solidFill>
                <a:cs typeface="Helvetica"/>
              </a:rPr>
              <a:t>.</a:t>
            </a:r>
          </a:p>
          <a:p>
            <a:pPr marL="0" indent="0" defTabSz="457200">
              <a:buNone/>
            </a:pPr>
            <a:r>
              <a:rPr lang="en-US" dirty="0">
                <a:solidFill>
                  <a:srgbClr val="161E46"/>
                </a:solidFill>
                <a:cs typeface="Helvetica"/>
              </a:rPr>
              <a:t>	</a:t>
            </a:r>
            <a:r>
              <a:rPr lang="en-US" dirty="0" smtClean="0">
                <a:solidFill>
                  <a:srgbClr val="161E46"/>
                </a:solidFill>
                <a:cs typeface="Helvetica"/>
              </a:rPr>
              <a:t>New </a:t>
            </a:r>
            <a:r>
              <a:rPr lang="en-US" dirty="0">
                <a:solidFill>
                  <a:srgbClr val="161E46"/>
                </a:solidFill>
                <a:cs typeface="Helvetica"/>
              </a:rPr>
              <a:t>York: North Point Press. </a:t>
            </a:r>
          </a:p>
          <a:p>
            <a:pPr marL="0" indent="0" defTabSz="457200">
              <a:buNone/>
            </a:pPr>
            <a:r>
              <a:rPr lang="en-US" dirty="0">
                <a:solidFill>
                  <a:srgbClr val="161E46"/>
                </a:solidFill>
                <a:cs typeface="Helvetica"/>
              </a:rPr>
              <a:t>Textile Exchange (March 28, 2012). Recycled Content </a:t>
            </a:r>
            <a:endParaRPr lang="en-US" dirty="0" smtClean="0">
              <a:solidFill>
                <a:srgbClr val="161E46"/>
              </a:solidFill>
              <a:cs typeface="Helvetica"/>
            </a:endParaRPr>
          </a:p>
          <a:p>
            <a:pPr marL="0" indent="0" defTabSz="457200">
              <a:buNone/>
            </a:pPr>
            <a:r>
              <a:rPr lang="en-US" dirty="0">
                <a:solidFill>
                  <a:srgbClr val="161E46"/>
                </a:solidFill>
                <a:cs typeface="Helvetica"/>
              </a:rPr>
              <a:t>	</a:t>
            </a:r>
            <a:r>
              <a:rPr lang="en-US" dirty="0" smtClean="0">
                <a:solidFill>
                  <a:srgbClr val="161E46"/>
                </a:solidFill>
                <a:cs typeface="Helvetica"/>
              </a:rPr>
              <a:t>Webinar</a:t>
            </a:r>
            <a:r>
              <a:rPr lang="en-US" dirty="0">
                <a:solidFill>
                  <a:srgbClr val="161E46"/>
                </a:solidFill>
                <a:cs typeface="Helvetica"/>
              </a:rPr>
              <a:t>. </a:t>
            </a:r>
            <a:r>
              <a:rPr lang="en-US" dirty="0" err="1">
                <a:solidFill>
                  <a:srgbClr val="161E46"/>
                </a:solidFill>
                <a:cs typeface="Helvetica"/>
              </a:rPr>
              <a:t>Charline</a:t>
            </a:r>
            <a:r>
              <a:rPr lang="en-US" dirty="0">
                <a:solidFill>
                  <a:srgbClr val="161E46"/>
                </a:solidFill>
                <a:cs typeface="Helvetica"/>
              </a:rPr>
              <a:t> </a:t>
            </a:r>
            <a:r>
              <a:rPr lang="en-US" dirty="0" err="1">
                <a:solidFill>
                  <a:srgbClr val="161E46"/>
                </a:solidFill>
                <a:cs typeface="Helvetica"/>
              </a:rPr>
              <a:t>Ducas</a:t>
            </a:r>
            <a:r>
              <a:rPr lang="en-US" dirty="0">
                <a:solidFill>
                  <a:srgbClr val="161E46"/>
                </a:solidFill>
                <a:cs typeface="Helvetica"/>
              </a:rPr>
              <a:t>, host.</a:t>
            </a: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8418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4343400"/>
            <a:ext cx="6186275" cy="2071116"/>
          </a:xfrm>
          <a:prstGeom prst="rect">
            <a:avLst/>
          </a:prstGeom>
        </p:spPr>
      </p:pic>
      <p:sp>
        <p:nvSpPr>
          <p:cNvPr id="5" name="Rectangle 4"/>
          <p:cNvSpPr/>
          <p:nvPr/>
        </p:nvSpPr>
        <p:spPr>
          <a:xfrm>
            <a:off x="0" y="1"/>
            <a:ext cx="1371600" cy="6858000"/>
          </a:xfrm>
          <a:prstGeom prst="rect">
            <a:avLst/>
          </a:prstGeom>
          <a:gradFill flip="none" rotWithShape="1">
            <a:gsLst>
              <a:gs pos="76000">
                <a:srgbClr val="6C789A"/>
              </a:gs>
              <a:gs pos="0">
                <a:srgbClr val="161E46"/>
              </a:gs>
              <a:gs pos="99000">
                <a:schemeClr val="accent1">
                  <a:tint val="44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2" name="Group 1"/>
          <p:cNvGrpSpPr/>
          <p:nvPr/>
        </p:nvGrpSpPr>
        <p:grpSpPr>
          <a:xfrm>
            <a:off x="560549" y="4409720"/>
            <a:ext cx="1877851" cy="1938476"/>
            <a:chOff x="560549" y="4824184"/>
            <a:chExt cx="1532393" cy="1581865"/>
          </a:xfrm>
        </p:grpSpPr>
        <p:sp>
          <p:nvSpPr>
            <p:cNvPr id="7" name="Oval 6"/>
            <p:cNvSpPr/>
            <p:nvPr/>
          </p:nvSpPr>
          <p:spPr>
            <a:xfrm rot="16200000">
              <a:off x="535813" y="484892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815" y="5053947"/>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1592540" y="1447800"/>
            <a:ext cx="6941860" cy="1477328"/>
          </a:xfrm>
          <a:prstGeom prst="rect">
            <a:avLst/>
          </a:prstGeom>
          <a:noFill/>
        </p:spPr>
        <p:txBody>
          <a:bodyPr wrap="square" rtlCol="0">
            <a:spAutoFit/>
          </a:bodyPr>
          <a:lstStyle/>
          <a:p>
            <a:pPr defTabSz="457200"/>
            <a:r>
              <a:rPr lang="en-US" i="1" dirty="0" smtClean="0">
                <a:solidFill>
                  <a:prstClr val="black"/>
                </a:solidFill>
                <a:latin typeface="Helvetica"/>
                <a:cs typeface="Helvetica"/>
              </a:rPr>
              <a:t>Questions or comments about this module may be directed to:</a:t>
            </a:r>
          </a:p>
          <a:p>
            <a:pPr defTabSz="457200"/>
            <a:r>
              <a:rPr lang="en-US" dirty="0" err="1" smtClean="0">
                <a:solidFill>
                  <a:prstClr val="black"/>
                </a:solidFill>
                <a:latin typeface="Helvetica"/>
                <a:cs typeface="Helvetica"/>
              </a:rPr>
              <a:t>Cosette</a:t>
            </a:r>
            <a:r>
              <a:rPr lang="en-US" dirty="0" smtClean="0">
                <a:solidFill>
                  <a:prstClr val="black"/>
                </a:solidFill>
                <a:latin typeface="Helvetica"/>
                <a:cs typeface="Helvetica"/>
              </a:rPr>
              <a:t> M. Armstrong, Ph.D.</a:t>
            </a:r>
          </a:p>
          <a:p>
            <a:pPr defTabSz="457200"/>
            <a:r>
              <a:rPr lang="en-US" dirty="0" smtClean="0">
                <a:solidFill>
                  <a:prstClr val="black"/>
                </a:solidFill>
                <a:latin typeface="Helvetica"/>
                <a:cs typeface="Helvetica"/>
              </a:rPr>
              <a:t>Oklahoma State University</a:t>
            </a:r>
          </a:p>
          <a:p>
            <a:pPr defTabSz="457200"/>
            <a:r>
              <a:rPr lang="en-US" dirty="0" smtClean="0">
                <a:solidFill>
                  <a:prstClr val="black"/>
                </a:solidFill>
                <a:latin typeface="Helvetica"/>
                <a:cs typeface="Helvetica"/>
                <a:hlinkClick r:id="rId5"/>
              </a:rPr>
              <a:t>Cosette.armstrong@okstate.edu</a:t>
            </a:r>
            <a:endParaRPr lang="en-US" dirty="0" smtClean="0">
              <a:solidFill>
                <a:prstClr val="black"/>
              </a:solidFill>
              <a:latin typeface="Helvetica"/>
              <a:cs typeface="Helvetica"/>
            </a:endParaRPr>
          </a:p>
          <a:p>
            <a:pPr defTabSz="457200"/>
            <a:r>
              <a:rPr lang="en-US" dirty="0" smtClean="0">
                <a:solidFill>
                  <a:prstClr val="black"/>
                </a:solidFill>
                <a:latin typeface="Helvetica"/>
                <a:cs typeface="Helvetica"/>
              </a:rPr>
              <a:t>405-744-3818</a:t>
            </a:r>
            <a:endParaRPr lang="en-US" dirty="0">
              <a:solidFill>
                <a:prstClr val="black"/>
              </a:solidFill>
              <a:latin typeface="Helvetica"/>
              <a:cs typeface="Helvetica"/>
            </a:endParaRPr>
          </a:p>
        </p:txBody>
      </p:sp>
    </p:spTree>
    <p:extLst>
      <p:ext uri="{BB962C8B-B14F-4D97-AF65-F5344CB8AC3E}">
        <p14:creationId xmlns:p14="http://schemas.microsoft.com/office/powerpoint/2010/main" val="3312288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Climate Change &amp; Energy Production</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510051" y="1447800"/>
            <a:ext cx="8633949" cy="4419600"/>
          </a:xfrm>
        </p:spPr>
        <p:txBody>
          <a:bodyPr>
            <a:normAutofit/>
          </a:bodyPr>
          <a:lstStyle/>
          <a:p>
            <a:r>
              <a:rPr lang="en-US" sz="3600" dirty="0" smtClean="0">
                <a:solidFill>
                  <a:srgbClr val="161E46"/>
                </a:solidFill>
              </a:rPr>
              <a:t>About energy use:</a:t>
            </a:r>
          </a:p>
          <a:p>
            <a:pPr lvl="1"/>
            <a:r>
              <a:rPr lang="en-US" sz="3200" dirty="0" smtClean="0">
                <a:solidFill>
                  <a:srgbClr val="161E46"/>
                </a:solidFill>
              </a:rPr>
              <a:t>It’s perishable: Must be used where it’s </a:t>
            </a:r>
            <a:r>
              <a:rPr lang="en-US" sz="3200" dirty="0" smtClean="0">
                <a:solidFill>
                  <a:srgbClr val="161E46"/>
                </a:solidFill>
              </a:rPr>
              <a:t>produced</a:t>
            </a:r>
            <a:endParaRPr lang="en-US" sz="3200" dirty="0" smtClean="0">
              <a:solidFill>
                <a:srgbClr val="161E46"/>
              </a:solidFill>
            </a:endParaRPr>
          </a:p>
          <a:p>
            <a:pPr lvl="1"/>
            <a:r>
              <a:rPr lang="en-US" sz="3200" dirty="0" smtClean="0">
                <a:solidFill>
                  <a:srgbClr val="161E46"/>
                </a:solidFill>
              </a:rPr>
              <a:t>Can’t be recycled, re-circulated, reused, etc.</a:t>
            </a:r>
          </a:p>
          <a:p>
            <a:pPr lvl="1"/>
            <a:r>
              <a:rPr lang="en-US" sz="3200" dirty="0" smtClean="0">
                <a:solidFill>
                  <a:srgbClr val="161E46"/>
                </a:solidFill>
              </a:rPr>
              <a:t>It’s imported, burned, and must be </a:t>
            </a:r>
            <a:r>
              <a:rPr lang="en-US" sz="3200" dirty="0" smtClean="0">
                <a:solidFill>
                  <a:srgbClr val="161E46"/>
                </a:solidFill>
              </a:rPr>
              <a:t>regenerated</a:t>
            </a:r>
            <a:endParaRPr lang="en-US" sz="3200" dirty="0" smtClean="0">
              <a:solidFill>
                <a:srgbClr val="161E46"/>
              </a:solidFill>
            </a:endParaRP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248400" y="6172200"/>
            <a:ext cx="2608406" cy="369332"/>
          </a:xfrm>
          <a:prstGeom prst="rect">
            <a:avLst/>
          </a:prstGeom>
          <a:noFill/>
        </p:spPr>
        <p:txBody>
          <a:bodyPr wrap="none" rtlCol="0">
            <a:spAutoFit/>
          </a:bodyPr>
          <a:lstStyle/>
          <a:p>
            <a:r>
              <a:rPr lang="en-US" dirty="0" smtClean="0">
                <a:solidFill>
                  <a:schemeClr val="bg1"/>
                </a:solidFill>
                <a:latin typeface="Helvetica"/>
                <a:cs typeface="Helvetica"/>
              </a:rPr>
              <a:t>Source: </a:t>
            </a:r>
            <a:r>
              <a:rPr lang="en-US" dirty="0" err="1" smtClean="0">
                <a:solidFill>
                  <a:schemeClr val="bg1"/>
                </a:solidFill>
                <a:latin typeface="Helvetica"/>
                <a:cs typeface="Helvetica"/>
              </a:rPr>
              <a:t>Benyus</a:t>
            </a:r>
            <a:r>
              <a:rPr lang="en-US" dirty="0" smtClean="0">
                <a:solidFill>
                  <a:schemeClr val="bg1"/>
                </a:solidFill>
                <a:latin typeface="Helvetica"/>
                <a:cs typeface="Helvetica"/>
              </a:rPr>
              <a:t> </a:t>
            </a:r>
            <a:r>
              <a:rPr lang="en-US" dirty="0" smtClean="0">
                <a:solidFill>
                  <a:schemeClr val="bg1"/>
                </a:solidFill>
                <a:latin typeface="Helvetica"/>
                <a:cs typeface="Helvetica"/>
              </a:rPr>
              <a:t>(1997)</a:t>
            </a:r>
            <a:endParaRPr lang="en-US" dirty="0">
              <a:solidFill>
                <a:schemeClr val="bg1"/>
              </a:solidFill>
            </a:endParaRPr>
          </a:p>
        </p:txBody>
      </p:sp>
    </p:spTree>
    <p:extLst>
      <p:ext uri="{BB962C8B-B14F-4D97-AF65-F5344CB8AC3E}">
        <p14:creationId xmlns:p14="http://schemas.microsoft.com/office/powerpoint/2010/main" val="22931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Climate Change &amp; Energy Production</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457200" y="1447800"/>
            <a:ext cx="8686800" cy="4419600"/>
          </a:xfrm>
        </p:spPr>
        <p:txBody>
          <a:bodyPr>
            <a:normAutofit fontScale="92500" lnSpcReduction="20000"/>
          </a:bodyPr>
          <a:lstStyle/>
          <a:p>
            <a:r>
              <a:rPr lang="en-US" dirty="0">
                <a:solidFill>
                  <a:srgbClr val="161E46"/>
                </a:solidFill>
              </a:rPr>
              <a:t>How nature does energy use:</a:t>
            </a:r>
          </a:p>
          <a:p>
            <a:pPr lvl="1"/>
            <a:r>
              <a:rPr lang="en-US" dirty="0">
                <a:solidFill>
                  <a:srgbClr val="161E46"/>
                </a:solidFill>
              </a:rPr>
              <a:t>Only renewable sources are utilized</a:t>
            </a:r>
          </a:p>
          <a:p>
            <a:pPr lvl="1"/>
            <a:r>
              <a:rPr lang="en-US" dirty="0">
                <a:solidFill>
                  <a:srgbClr val="161E46"/>
                </a:solidFill>
              </a:rPr>
              <a:t>All energy is used or stored efficiently</a:t>
            </a:r>
          </a:p>
          <a:p>
            <a:pPr lvl="1"/>
            <a:r>
              <a:rPr lang="en-US" dirty="0">
                <a:solidFill>
                  <a:srgbClr val="161E46"/>
                </a:solidFill>
              </a:rPr>
              <a:t>No more energy is used than is needed to get the job done </a:t>
            </a:r>
            <a:endParaRPr lang="en-US" dirty="0" smtClean="0">
              <a:solidFill>
                <a:srgbClr val="161E46"/>
              </a:solidFill>
            </a:endParaRPr>
          </a:p>
          <a:p>
            <a:pPr lvl="1"/>
            <a:r>
              <a:rPr lang="en-US" dirty="0" smtClean="0">
                <a:solidFill>
                  <a:srgbClr val="161E46"/>
                </a:solidFill>
              </a:rPr>
              <a:t>Doesn’t </a:t>
            </a:r>
            <a:r>
              <a:rPr lang="en-US" dirty="0" smtClean="0">
                <a:solidFill>
                  <a:srgbClr val="161E46"/>
                </a:solidFill>
              </a:rPr>
              <a:t>pollute faster than it can assimilate it</a:t>
            </a:r>
            <a:endParaRPr lang="en-US" dirty="0">
              <a:solidFill>
                <a:srgbClr val="161E46"/>
              </a:solidFill>
            </a:endParaRPr>
          </a:p>
          <a:p>
            <a:r>
              <a:rPr lang="en-US" dirty="0" smtClean="0">
                <a:solidFill>
                  <a:srgbClr val="161E46"/>
                </a:solidFill>
              </a:rPr>
              <a:t>How humans do energy use:</a:t>
            </a:r>
          </a:p>
          <a:p>
            <a:pPr lvl="1"/>
            <a:r>
              <a:rPr lang="en-US" dirty="0" smtClean="0">
                <a:solidFill>
                  <a:srgbClr val="161E46"/>
                </a:solidFill>
              </a:rPr>
              <a:t>Use non-renewable sources </a:t>
            </a:r>
          </a:p>
          <a:p>
            <a:pPr lvl="1"/>
            <a:r>
              <a:rPr lang="en-US" dirty="0" smtClean="0">
                <a:solidFill>
                  <a:srgbClr val="161E46"/>
                </a:solidFill>
              </a:rPr>
              <a:t>Constant regeneration is required</a:t>
            </a:r>
          </a:p>
          <a:p>
            <a:pPr lvl="1"/>
            <a:r>
              <a:rPr lang="en-US" dirty="0" smtClean="0">
                <a:solidFill>
                  <a:srgbClr val="161E46"/>
                </a:solidFill>
              </a:rPr>
              <a:t>Burning/regeneration non-renewables creates </a:t>
            </a:r>
            <a:r>
              <a:rPr lang="en-US" dirty="0" smtClean="0">
                <a:solidFill>
                  <a:srgbClr val="161E46"/>
                </a:solidFill>
              </a:rPr>
              <a:t>pollution</a:t>
            </a:r>
          </a:p>
          <a:p>
            <a:pPr lvl="1"/>
            <a:r>
              <a:rPr lang="en-US" dirty="0">
                <a:solidFill>
                  <a:srgbClr val="161E46"/>
                </a:solidFill>
              </a:rPr>
              <a:t> </a:t>
            </a:r>
            <a:r>
              <a:rPr lang="en-US" dirty="0" smtClean="0">
                <a:solidFill>
                  <a:srgbClr val="161E46"/>
                </a:solidFill>
              </a:rPr>
              <a:t>    </a:t>
            </a:r>
            <a:r>
              <a:rPr lang="en-US" dirty="0" smtClean="0">
                <a:solidFill>
                  <a:srgbClr val="161E46"/>
                </a:solidFill>
              </a:rPr>
              <a:t> </a:t>
            </a:r>
            <a:r>
              <a:rPr lang="en-US" dirty="0" smtClean="0">
                <a:solidFill>
                  <a:srgbClr val="161E46"/>
                </a:solidFill>
              </a:rPr>
              <a:t>and GHG emissions in excess of ability to assimilate </a:t>
            </a:r>
          </a:p>
          <a:p>
            <a:pPr marL="457200" lvl="1" indent="0">
              <a:buNone/>
            </a:pPr>
            <a:endParaRPr lang="en-US" dirty="0" smtClean="0"/>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248400" y="6172200"/>
            <a:ext cx="2608406" cy="369332"/>
          </a:xfrm>
          <a:prstGeom prst="rect">
            <a:avLst/>
          </a:prstGeom>
          <a:noFill/>
        </p:spPr>
        <p:txBody>
          <a:bodyPr wrap="none" rtlCol="0">
            <a:spAutoFit/>
          </a:bodyPr>
          <a:lstStyle/>
          <a:p>
            <a:r>
              <a:rPr lang="en-US" dirty="0" smtClean="0">
                <a:solidFill>
                  <a:schemeClr val="bg1"/>
                </a:solidFill>
                <a:latin typeface="Helvetica"/>
                <a:cs typeface="Helvetica"/>
              </a:rPr>
              <a:t>Source: </a:t>
            </a:r>
            <a:r>
              <a:rPr lang="en-US" dirty="0" err="1" smtClean="0">
                <a:solidFill>
                  <a:schemeClr val="bg1"/>
                </a:solidFill>
                <a:latin typeface="Helvetica"/>
                <a:cs typeface="Helvetica"/>
              </a:rPr>
              <a:t>Benyus</a:t>
            </a:r>
            <a:r>
              <a:rPr lang="en-US" dirty="0" smtClean="0">
                <a:solidFill>
                  <a:schemeClr val="bg1"/>
                </a:solidFill>
                <a:latin typeface="Helvetica"/>
                <a:cs typeface="Helvetica"/>
              </a:rPr>
              <a:t> </a:t>
            </a:r>
            <a:r>
              <a:rPr lang="en-US" dirty="0" smtClean="0">
                <a:solidFill>
                  <a:schemeClr val="bg1"/>
                </a:solidFill>
                <a:latin typeface="Helvetica"/>
                <a:cs typeface="Helvetica"/>
              </a:rPr>
              <a:t>(1997)</a:t>
            </a:r>
            <a:endParaRPr lang="en-US" dirty="0">
              <a:solidFill>
                <a:schemeClr val="bg1"/>
              </a:solidFill>
            </a:endParaRPr>
          </a:p>
        </p:txBody>
      </p:sp>
    </p:spTree>
    <p:extLst>
      <p:ext uri="{BB962C8B-B14F-4D97-AF65-F5344CB8AC3E}">
        <p14:creationId xmlns:p14="http://schemas.microsoft.com/office/powerpoint/2010/main" val="4285629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Climate Change &amp; Material Choices</a:t>
            </a:r>
            <a:endParaRPr lang="en-US" sz="4000"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3" name="Content Placeholder 2"/>
          <p:cNvSpPr>
            <a:spLocks noGrp="1"/>
          </p:cNvSpPr>
          <p:nvPr>
            <p:ph idx="1"/>
          </p:nvPr>
        </p:nvSpPr>
        <p:spPr>
          <a:xfrm>
            <a:off x="510051" y="1447800"/>
            <a:ext cx="8633949" cy="4419600"/>
          </a:xfrm>
        </p:spPr>
        <p:txBody>
          <a:bodyPr>
            <a:normAutofit/>
          </a:bodyPr>
          <a:lstStyle/>
          <a:p>
            <a:r>
              <a:rPr lang="en-US" dirty="0" smtClean="0">
                <a:solidFill>
                  <a:srgbClr val="161E46"/>
                </a:solidFill>
              </a:rPr>
              <a:t>Energy implications beyond the control of apparel industry practitioners:</a:t>
            </a:r>
            <a:endParaRPr lang="en-US" dirty="0">
              <a:solidFill>
                <a:srgbClr val="161E46"/>
              </a:solidFill>
            </a:endParaRPr>
          </a:p>
          <a:p>
            <a:pPr lvl="1"/>
            <a:r>
              <a:rPr lang="en-US" dirty="0" smtClean="0">
                <a:solidFill>
                  <a:srgbClr val="161E46"/>
                </a:solidFill>
              </a:rPr>
              <a:t>Sources of energy used controlled by government</a:t>
            </a:r>
          </a:p>
          <a:p>
            <a:pPr lvl="1"/>
            <a:r>
              <a:rPr lang="en-US" dirty="0" smtClean="0">
                <a:solidFill>
                  <a:srgbClr val="161E46"/>
                </a:solidFill>
              </a:rPr>
              <a:t>Sources of alternative energy </a:t>
            </a:r>
            <a:r>
              <a:rPr lang="en-US" dirty="0" smtClean="0">
                <a:solidFill>
                  <a:srgbClr val="161E46"/>
                </a:solidFill>
              </a:rPr>
              <a:t>specific </a:t>
            </a:r>
            <a:r>
              <a:rPr lang="en-US" dirty="0" smtClean="0">
                <a:solidFill>
                  <a:srgbClr val="161E46"/>
                </a:solidFill>
              </a:rPr>
              <a:t>to </a:t>
            </a:r>
            <a:r>
              <a:rPr lang="en-US" dirty="0" smtClean="0">
                <a:solidFill>
                  <a:srgbClr val="161E46"/>
                </a:solidFill>
              </a:rPr>
              <a:t>a </a:t>
            </a:r>
            <a:r>
              <a:rPr lang="en-US" dirty="0" smtClean="0">
                <a:solidFill>
                  <a:srgbClr val="161E46"/>
                </a:solidFill>
              </a:rPr>
              <a:t>region</a:t>
            </a:r>
            <a:endParaRPr lang="en-US" dirty="0">
              <a:solidFill>
                <a:srgbClr val="161E46"/>
              </a:solidFill>
            </a:endParaRPr>
          </a:p>
          <a:p>
            <a:r>
              <a:rPr lang="en-US" dirty="0" smtClean="0">
                <a:solidFill>
                  <a:srgbClr val="161E46"/>
                </a:solidFill>
              </a:rPr>
              <a:t>What we </a:t>
            </a:r>
            <a:r>
              <a:rPr lang="en-US" i="1" dirty="0" smtClean="0">
                <a:solidFill>
                  <a:srgbClr val="161E46"/>
                </a:solidFill>
              </a:rPr>
              <a:t>do</a:t>
            </a:r>
            <a:r>
              <a:rPr lang="en-US" dirty="0" smtClean="0">
                <a:solidFill>
                  <a:srgbClr val="161E46"/>
                </a:solidFill>
              </a:rPr>
              <a:t> control:</a:t>
            </a:r>
          </a:p>
          <a:p>
            <a:pPr lvl="1"/>
            <a:r>
              <a:rPr lang="en-US" dirty="0" smtClean="0">
                <a:solidFill>
                  <a:srgbClr val="161E46"/>
                </a:solidFill>
              </a:rPr>
              <a:t>80% of the environmental impact of product has been linked to choices made early in the design phases (AT&amp;T study)</a:t>
            </a:r>
          </a:p>
          <a:p>
            <a:pPr marL="457200" lvl="1" indent="0">
              <a:buNone/>
            </a:pPr>
            <a:endParaRPr lang="en-US" dirty="0" smtClean="0"/>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0041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0007.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 y="169172"/>
            <a:ext cx="9048095" cy="6325818"/>
          </a:xfrm>
          <a:prstGeom prst="rect">
            <a:avLst/>
          </a:prstGeom>
        </p:spPr>
      </p:pic>
      <p:sp>
        <p:nvSpPr>
          <p:cNvPr id="6" name="TextBox 5"/>
          <p:cNvSpPr txBox="1"/>
          <p:nvPr/>
        </p:nvSpPr>
        <p:spPr>
          <a:xfrm>
            <a:off x="2130832" y="1958916"/>
            <a:ext cx="1256996" cy="707886"/>
          </a:xfrm>
          <a:prstGeom prst="rect">
            <a:avLst/>
          </a:prstGeom>
          <a:solidFill>
            <a:srgbClr val="FF0000"/>
          </a:solidFill>
        </p:spPr>
        <p:txBody>
          <a:bodyPr wrap="square" rtlCol="0">
            <a:spAutoFit/>
          </a:bodyPr>
          <a:lstStyle/>
          <a:p>
            <a:pPr algn="ctr"/>
            <a:r>
              <a:rPr lang="en-US" sz="2000" b="1" dirty="0" smtClean="0"/>
              <a:t>CO</a:t>
            </a:r>
            <a:r>
              <a:rPr lang="en-US" sz="2000" b="1" baseline="30000" dirty="0" smtClean="0"/>
              <a:t>2</a:t>
            </a:r>
          </a:p>
          <a:p>
            <a:pPr algn="ctr"/>
            <a:r>
              <a:rPr lang="en-US" sz="2000" b="1" dirty="0" smtClean="0"/>
              <a:t>hotspot</a:t>
            </a:r>
            <a:endParaRPr lang="en-US" sz="2000" b="1" dirty="0"/>
          </a:p>
        </p:txBody>
      </p:sp>
      <p:sp>
        <p:nvSpPr>
          <p:cNvPr id="7" name="Sun 6"/>
          <p:cNvSpPr/>
          <p:nvPr/>
        </p:nvSpPr>
        <p:spPr>
          <a:xfrm>
            <a:off x="2240171" y="2857500"/>
            <a:ext cx="914400" cy="9144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454235" y="2022824"/>
            <a:ext cx="1256996" cy="707886"/>
          </a:xfrm>
          <a:prstGeom prst="rect">
            <a:avLst/>
          </a:prstGeom>
          <a:solidFill>
            <a:srgbClr val="FF0000"/>
          </a:solidFill>
        </p:spPr>
        <p:txBody>
          <a:bodyPr wrap="square" rtlCol="0">
            <a:spAutoFit/>
          </a:bodyPr>
          <a:lstStyle/>
          <a:p>
            <a:pPr algn="ctr"/>
            <a:r>
              <a:rPr lang="en-US" sz="2000" b="1" dirty="0"/>
              <a:t>CO</a:t>
            </a:r>
            <a:r>
              <a:rPr lang="en-US" sz="2000" b="1" baseline="30000" dirty="0"/>
              <a:t>2</a:t>
            </a:r>
          </a:p>
          <a:p>
            <a:pPr algn="ctr"/>
            <a:r>
              <a:rPr lang="en-US" sz="2000" b="1" dirty="0" smtClean="0"/>
              <a:t>hotspot</a:t>
            </a:r>
            <a:endParaRPr lang="en-US" sz="2000" b="1" dirty="0"/>
          </a:p>
        </p:txBody>
      </p:sp>
      <p:sp>
        <p:nvSpPr>
          <p:cNvPr id="9" name="Sun 8"/>
          <p:cNvSpPr/>
          <p:nvPr/>
        </p:nvSpPr>
        <p:spPr>
          <a:xfrm>
            <a:off x="6609739" y="2921408"/>
            <a:ext cx="914400" cy="9144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73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05251" y="5325607"/>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1" y="5536476"/>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ubtitle 1"/>
          <p:cNvSpPr txBox="1">
            <a:spLocks/>
          </p:cNvSpPr>
          <p:nvPr/>
        </p:nvSpPr>
        <p:spPr>
          <a:xfrm>
            <a:off x="1600199" y="4495800"/>
            <a:ext cx="5943600" cy="6774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400" b="1" dirty="0" smtClean="0">
                <a:solidFill>
                  <a:schemeClr val="tx2">
                    <a:lumMod val="50000"/>
                  </a:schemeClr>
                </a:solidFill>
                <a:cs typeface="Arial Black"/>
              </a:rPr>
              <a:t>WASTE = FOOD</a:t>
            </a:r>
            <a:endParaRPr lang="en-US" sz="4400" b="1" dirty="0">
              <a:solidFill>
                <a:schemeClr val="tx2">
                  <a:lumMod val="50000"/>
                </a:schemeClr>
              </a:solidFill>
              <a:cs typeface="Arial Black"/>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71600" y="772044"/>
            <a:ext cx="6629400" cy="3495156"/>
          </a:xfrm>
          <a:prstGeom prst="rect">
            <a:avLst/>
          </a:prstGeom>
        </p:spPr>
      </p:pic>
    </p:spTree>
    <p:extLst>
      <p:ext uri="{BB962C8B-B14F-4D97-AF65-F5344CB8AC3E}">
        <p14:creationId xmlns:p14="http://schemas.microsoft.com/office/powerpoint/2010/main" val="2340817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Cradle 2 Cradle Design Protocol: </a:t>
            </a: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
            </a:r>
            <a:b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br>
            <a:r>
              <a:rPr lang="en-US" b="1" dirty="0" smtClean="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3 </a:t>
            </a:r>
            <a:r>
              <a:rPr lang="en-US" b="1" dirty="0">
                <a:solidFill>
                  <a:srgbClr val="2F4199"/>
                </a:solidFill>
                <a:effectLst>
                  <a:outerShdw blurRad="38100" dist="38100" dir="2700000" algn="tl">
                    <a:srgbClr val="000000">
                      <a:alpha val="43137"/>
                    </a:srgbClr>
                  </a:outerShdw>
                </a:effectLst>
                <a:latin typeface="Adobe Gothic Std B" pitchFamily="34" charset="-128"/>
                <a:ea typeface="Adobe Gothic Std B" pitchFamily="34" charset="-128"/>
              </a:rPr>
              <a:t>Tenets</a:t>
            </a:r>
          </a:p>
        </p:txBody>
      </p:sp>
      <p:sp>
        <p:nvSpPr>
          <p:cNvPr id="4" name="Rectangle 3"/>
          <p:cNvSpPr/>
          <p:nvPr/>
        </p:nvSpPr>
        <p:spPr>
          <a:xfrm rot="5400000">
            <a:off x="4076700" y="1790699"/>
            <a:ext cx="990599" cy="9296400"/>
          </a:xfrm>
          <a:prstGeom prst="rect">
            <a:avLst/>
          </a:prstGeom>
          <a:gradFill flip="none" rotWithShape="1">
            <a:gsLst>
              <a:gs pos="76000">
                <a:srgbClr val="6C789A"/>
              </a:gs>
              <a:gs pos="0">
                <a:srgbClr val="161E46"/>
              </a:gs>
              <a:gs pos="99000">
                <a:schemeClr val="accent1">
                  <a:tint val="44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8600" y="5181600"/>
            <a:ext cx="1581865" cy="1532393"/>
          </a:xfrm>
          <a:prstGeom prst="ellipse">
            <a:avLst/>
          </a:prstGeom>
          <a:solidFill>
            <a:schemeClr val="bg1"/>
          </a:solidFill>
          <a:ln>
            <a:solidFill>
              <a:srgbClr val="161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92469"/>
            <a:ext cx="925569" cy="10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1371600"/>
            <a:ext cx="8229600" cy="76200"/>
          </a:xfrm>
          <a:prstGeom prst="rect">
            <a:avLst/>
          </a:prstGeom>
          <a:solidFill>
            <a:srgbClr val="16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p:cNvGraphicFramePr/>
          <p:nvPr>
            <p:extLst>
              <p:ext uri="{D42A27DB-BD31-4B8C-83A1-F6EECF244321}">
                <p14:modId xmlns:p14="http://schemas.microsoft.com/office/powerpoint/2010/main" val="747273700"/>
              </p:ext>
            </p:extLst>
          </p:nvPr>
        </p:nvGraphicFramePr>
        <p:xfrm>
          <a:off x="533400" y="1524000"/>
          <a:ext cx="8153400" cy="3552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0222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3575</TotalTime>
  <Words>2158</Words>
  <Application>Microsoft Office PowerPoint</Application>
  <PresentationFormat>On-screen Show (4:3)</PresentationFormat>
  <Paragraphs>280</Paragraphs>
  <Slides>37</Slides>
  <Notes>34</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PowerPoint Presentation</vt:lpstr>
      <vt:lpstr>Waste Equals Food</vt:lpstr>
      <vt:lpstr>Note to Instructor</vt:lpstr>
      <vt:lpstr>Climate Change &amp; Energy Production</vt:lpstr>
      <vt:lpstr>Climate Change &amp; Energy Production</vt:lpstr>
      <vt:lpstr>Climate Change &amp; Material Choices</vt:lpstr>
      <vt:lpstr>PowerPoint Presentation</vt:lpstr>
      <vt:lpstr>PowerPoint Presentation</vt:lpstr>
      <vt:lpstr>Cradle 2 Cradle Design Protocol:  3 Tenets</vt:lpstr>
      <vt:lpstr>Waste = Food: Includes two material metabolisms</vt:lpstr>
      <vt:lpstr>The Waste Hierarchy</vt:lpstr>
      <vt:lpstr>Recycling vs. Reuse?</vt:lpstr>
      <vt:lpstr>PowerPoint Presentation</vt:lpstr>
      <vt:lpstr>Input in Various Forms</vt:lpstr>
      <vt:lpstr>Recycling Process</vt:lpstr>
      <vt:lpstr>Environmental Impact of Recycling</vt:lpstr>
      <vt:lpstr>Recycled Natural Fibers</vt:lpstr>
      <vt:lpstr>PowerPoint Presentation</vt:lpstr>
      <vt:lpstr>Input in Various Forms</vt:lpstr>
      <vt:lpstr>Mechanical and Chemical Recycling</vt:lpstr>
      <vt:lpstr>Depolymerisation and Repolymerisation</vt:lpstr>
      <vt:lpstr>PowerPoint Presentation</vt:lpstr>
      <vt:lpstr>Recycled AT Products</vt:lpstr>
      <vt:lpstr>Recycling: Limitations</vt:lpstr>
      <vt:lpstr>Types of“Cycling”</vt:lpstr>
      <vt:lpstr>Downcycling</vt:lpstr>
      <vt:lpstr>Video (optional)</vt:lpstr>
      <vt:lpstr>Upcycling</vt:lpstr>
      <vt:lpstr>Upcycling with a Technical Metabolism: Common Threads</vt:lpstr>
      <vt:lpstr>Waste = Food: Includes two material metabolisms</vt:lpstr>
      <vt:lpstr>Biological Metabolism</vt:lpstr>
      <vt:lpstr>Upcycling in a Biological Metabolism: Composting vs. Biodegradability?</vt:lpstr>
      <vt:lpstr>Technical Metabolism</vt:lpstr>
      <vt:lpstr>Material Metabolisms</vt:lpstr>
      <vt:lpstr>Video</vt:lpstr>
      <vt:lpstr>References</vt:lpstr>
      <vt:lpstr>PowerPoint Presentation</vt:lpstr>
    </vt:vector>
  </TitlesOfParts>
  <Company>College of Human Ecology, 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Hiller Connell</dc:creator>
  <cp:lastModifiedBy>Kim Hiller Connell</cp:lastModifiedBy>
  <cp:revision>226</cp:revision>
  <dcterms:created xsi:type="dcterms:W3CDTF">2014-02-19T22:03:01Z</dcterms:created>
  <dcterms:modified xsi:type="dcterms:W3CDTF">2014-11-22T15:31:59Z</dcterms:modified>
</cp:coreProperties>
</file>